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5" r:id="rId2"/>
    <p:sldId id="325" r:id="rId3"/>
    <p:sldId id="303" r:id="rId4"/>
    <p:sldId id="256" r:id="rId5"/>
    <p:sldId id="319" r:id="rId6"/>
    <p:sldId id="323" r:id="rId7"/>
    <p:sldId id="324" r:id="rId8"/>
    <p:sldId id="320" r:id="rId9"/>
    <p:sldId id="257" r:id="rId10"/>
    <p:sldId id="317" r:id="rId11"/>
    <p:sldId id="258" r:id="rId12"/>
    <p:sldId id="321" r:id="rId13"/>
    <p:sldId id="318" r:id="rId14"/>
    <p:sldId id="259" r:id="rId15"/>
    <p:sldId id="322" r:id="rId16"/>
  </p:sldIdLst>
  <p:sldSz cx="9144000" cy="6858000" type="screen4x3"/>
  <p:notesSz cx="6858000" cy="86868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 Cyr" charset="-52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 Cyr" charset="-52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 Cyr" charset="-52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 Cyr" charset="-52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 Cyr" charset="-52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Times New Roman Cyr" charset="-52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Times New Roman Cyr" charset="-52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Times New Roman Cyr" charset="-52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Times New Roman Cyr" charset="-52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36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99CCFF"/>
    <a:srgbClr val="CC3300"/>
    <a:srgbClr val="FFCC00"/>
    <a:srgbClr val="FFFF00"/>
    <a:srgbClr val="D8B18A"/>
    <a:srgbClr val="92613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42" y="8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540"/>
    </p:cViewPr>
  </p:sorterViewPr>
  <p:notesViewPr>
    <p:cSldViewPr>
      <p:cViewPr varScale="1">
        <p:scale>
          <a:sx n="37" d="100"/>
          <a:sy n="37" d="100"/>
        </p:scale>
        <p:origin x="-1464" y="-72"/>
      </p:cViewPr>
      <p:guideLst>
        <p:guide orient="horz" pos="2736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250238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250238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C654F11C-11B8-40AC-9E01-6CB165FF093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650875"/>
            <a:ext cx="4343400" cy="3257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125913"/>
            <a:ext cx="5486400" cy="39100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650875"/>
            <a:ext cx="4343400" cy="3257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125913"/>
            <a:ext cx="5486400" cy="39100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650875"/>
            <a:ext cx="4343400" cy="3257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125913"/>
            <a:ext cx="5486400" cy="39100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250952"/>
            <a:ext cx="2971800" cy="434340"/>
          </a:xfrm>
          <a:prstGeom prst="rect">
            <a:avLst/>
          </a:prstGeom>
          <a:noFill/>
        </p:spPr>
        <p:txBody>
          <a:bodyPr/>
          <a:lstStyle/>
          <a:p>
            <a:fld id="{77EFADFC-ECEA-42D2-BD9C-40331376D209}" type="slidenum">
              <a:rPr lang="ru-RU">
                <a:latin typeface="Arial" pitchFamily="34" charset="0"/>
              </a:rPr>
              <a:pPr/>
              <a:t>12</a:t>
            </a:fld>
            <a:endParaRPr lang="ru-RU">
              <a:latin typeface="Arial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650875"/>
            <a:ext cx="4343400" cy="3257550"/>
          </a:xfrm>
          <a:prstGeom prst="rect">
            <a:avLst/>
          </a:prstGeo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26230"/>
            <a:ext cx="5486400" cy="3909060"/>
          </a:xfrm>
          <a:prstGeom prst="rect">
            <a:avLst/>
          </a:prstGeom>
          <a:noFill/>
          <a:ln/>
        </p:spPr>
        <p:txBody>
          <a:bodyPr/>
          <a:lstStyle/>
          <a:p>
            <a:pPr eaLnBrk="1" hangingPunct="1"/>
            <a:endParaRPr lang="ru-RU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650875"/>
            <a:ext cx="4343400" cy="3257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125913"/>
            <a:ext cx="5486400" cy="39100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650875"/>
            <a:ext cx="4343400" cy="3257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125913"/>
            <a:ext cx="5486400" cy="39100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250952"/>
            <a:ext cx="2971800" cy="434340"/>
          </a:xfrm>
          <a:prstGeom prst="rect">
            <a:avLst/>
          </a:prstGeom>
          <a:noFill/>
        </p:spPr>
        <p:txBody>
          <a:bodyPr/>
          <a:lstStyle/>
          <a:p>
            <a:fld id="{299A883F-23BC-499C-898E-17B866669420}" type="slidenum">
              <a:rPr lang="ru-RU">
                <a:latin typeface="Arial" pitchFamily="34" charset="0"/>
              </a:rPr>
              <a:pPr/>
              <a:t>15</a:t>
            </a:fld>
            <a:endParaRPr lang="ru-RU">
              <a:latin typeface="Arial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650875"/>
            <a:ext cx="4343400" cy="3257550"/>
          </a:xfrm>
          <a:prstGeom prst="rect">
            <a:avLst/>
          </a:prstGeo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26230"/>
            <a:ext cx="5486400" cy="3909060"/>
          </a:xfrm>
          <a:prstGeom prst="rect">
            <a:avLst/>
          </a:prstGeom>
          <a:noFill/>
          <a:ln/>
        </p:spPr>
        <p:txBody>
          <a:bodyPr/>
          <a:lstStyle/>
          <a:p>
            <a:pPr eaLnBrk="1" hangingPunct="1"/>
            <a:endParaRPr lang="ru-RU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0B862715-0C04-44F4-BF9C-8108103785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EB19409-06F1-40D7-9EAB-5E634C22F1F7}" type="slidenum">
              <a:rPr lang="ru-RU" altLang="ru-RU"/>
              <a:pPr eaLnBrk="1" hangingPunct="1"/>
              <a:t>2</a:t>
            </a:fld>
            <a:endParaRPr lang="ru-RU" altLang="ru-RU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141D5BE2-6390-4104-B8B3-3E7D45CCA2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6EA959A8-0A86-4BEF-89BA-08A6FA4B98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D5A5A124-3D8E-4D10-B2F2-DB45EE1607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E4F2609-AB93-4B6C-98CF-929F75A5B2CF}" type="slidenum">
              <a:rPr lang="ru-RU" altLang="ru-RU"/>
              <a:pPr eaLnBrk="1" hangingPunct="1"/>
              <a:t>3</a:t>
            </a:fld>
            <a:endParaRPr lang="ru-RU" altLang="ru-RU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871D3A91-8D8C-410D-A607-E0B3E54FA5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7F9C09C4-01C5-4345-B557-29C34619ED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95400" y="685800"/>
            <a:ext cx="4267200" cy="32004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114800"/>
            <a:ext cx="5029200" cy="3886200"/>
          </a:xfrm>
          <a:prstGeom prst="rect">
            <a:avLst/>
          </a:prstGeom>
          <a:noFill/>
          <a:ln w="50800"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250952"/>
            <a:ext cx="2971800" cy="434340"/>
          </a:xfrm>
          <a:prstGeom prst="rect">
            <a:avLst/>
          </a:prstGeom>
          <a:noFill/>
        </p:spPr>
        <p:txBody>
          <a:bodyPr/>
          <a:lstStyle/>
          <a:p>
            <a:fld id="{301747F9-8BCC-432C-9AAF-94AC77920AA1}" type="slidenum">
              <a:rPr lang="ru-RU">
                <a:latin typeface="Arial" pitchFamily="34" charset="0"/>
              </a:rPr>
              <a:pPr/>
              <a:t>5</a:t>
            </a:fld>
            <a:endParaRPr lang="ru-RU">
              <a:latin typeface="Arial" pitchFamily="34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650875"/>
            <a:ext cx="4343400" cy="3257550"/>
          </a:xfrm>
          <a:prstGeom prst="rect">
            <a:avLst/>
          </a:prstGeo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26230"/>
            <a:ext cx="5486400" cy="3909060"/>
          </a:xfrm>
          <a:prstGeom prst="rect">
            <a:avLst/>
          </a:prstGeom>
          <a:noFill/>
          <a:ln/>
        </p:spPr>
        <p:txBody>
          <a:bodyPr/>
          <a:lstStyle/>
          <a:p>
            <a:pPr eaLnBrk="1" hangingPunct="1"/>
            <a:endParaRPr lang="ru-RU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250952"/>
            <a:ext cx="2971800" cy="434340"/>
          </a:xfrm>
          <a:prstGeom prst="rect">
            <a:avLst/>
          </a:prstGeom>
          <a:noFill/>
        </p:spPr>
        <p:txBody>
          <a:bodyPr/>
          <a:lstStyle/>
          <a:p>
            <a:fld id="{9226A110-395E-42D2-91EE-23D251EF7B74}" type="slidenum">
              <a:rPr lang="ru-RU"/>
              <a:pPr/>
              <a:t>6</a:t>
            </a:fld>
            <a:endParaRPr lang="ru-RU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650875"/>
            <a:ext cx="4343400" cy="3257550"/>
          </a:xfrm>
          <a:prstGeom prst="rect">
            <a:avLst/>
          </a:prstGeo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26230"/>
            <a:ext cx="5486400" cy="3909060"/>
          </a:xfrm>
          <a:prstGeom prst="rect">
            <a:avLst/>
          </a:prstGeom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250952"/>
            <a:ext cx="2971800" cy="434340"/>
          </a:xfrm>
          <a:prstGeom prst="rect">
            <a:avLst/>
          </a:prstGeom>
          <a:noFill/>
        </p:spPr>
        <p:txBody>
          <a:bodyPr/>
          <a:lstStyle/>
          <a:p>
            <a:fld id="{C9DAC890-CBE9-4F9A-923B-D2B9D2D4AAC2}" type="slidenum">
              <a:rPr lang="ru-RU"/>
              <a:pPr/>
              <a:t>7</a:t>
            </a:fld>
            <a:endParaRPr lang="ru-RU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650875"/>
            <a:ext cx="4343400" cy="3257550"/>
          </a:xfrm>
          <a:prstGeom prst="rect">
            <a:avLst/>
          </a:prstGeo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26230"/>
            <a:ext cx="5486400" cy="3909060"/>
          </a:xfrm>
          <a:prstGeom prst="rect">
            <a:avLst/>
          </a:prstGeom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250952"/>
            <a:ext cx="2971800" cy="434340"/>
          </a:xfrm>
          <a:prstGeom prst="rect">
            <a:avLst/>
          </a:prstGeom>
          <a:noFill/>
        </p:spPr>
        <p:txBody>
          <a:bodyPr/>
          <a:lstStyle/>
          <a:p>
            <a:fld id="{A01860A3-F0E5-4B59-8678-E906E1A2B89A}" type="slidenum">
              <a:rPr lang="ru-RU">
                <a:latin typeface="Arial" pitchFamily="34" charset="0"/>
              </a:rPr>
              <a:pPr/>
              <a:t>8</a:t>
            </a:fld>
            <a:endParaRPr lang="ru-RU">
              <a:latin typeface="Arial" pitchFamily="34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650875"/>
            <a:ext cx="4343400" cy="3257550"/>
          </a:xfrm>
          <a:prstGeom prst="rect">
            <a:avLst/>
          </a:prstGeo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26230"/>
            <a:ext cx="5486400" cy="3909060"/>
          </a:xfrm>
          <a:prstGeom prst="rect">
            <a:avLst/>
          </a:prstGeom>
          <a:noFill/>
          <a:ln/>
        </p:spPr>
        <p:txBody>
          <a:bodyPr/>
          <a:lstStyle/>
          <a:p>
            <a:pPr eaLnBrk="1" hangingPunct="1"/>
            <a:endParaRPr lang="ru-RU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650875"/>
            <a:ext cx="4343400" cy="3257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125913"/>
            <a:ext cx="5486400" cy="39100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189AA8-A73B-4C13-8901-A5EC39056A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074727-D725-41DE-803D-9206E4E01CA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0EA89-39C5-4785-8400-DADFA5C05F0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AD159C-C62D-4103-94C4-7FCDE52FF1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986DFA-A246-49DE-98BF-693169514D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A8002-BB61-4102-96FF-3D4DBA7DB1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6D37F-CDEB-48D9-AB68-A416611D33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BAB618-4BF4-4FD6-8189-41750F10575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029221-E688-49C7-85CE-BD2D0A90C36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C7535-C74E-4848-903A-7C82B369D95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12653-CC7D-4305-92BA-BDD328CA35E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Щелчок правит 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b="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b="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b="0">
                <a:latin typeface="+mn-lt"/>
              </a:defRPr>
            </a:lvl1pPr>
          </a:lstStyle>
          <a:p>
            <a:fld id="{9D9238E3-AC79-4F83-8CE4-2B255C1F07C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W:\&#1059;&#1095;&#1077;&#1073;&#1085;&#1080;&#1082;&#1080;\structure\Slide002.avi" TargetMode="Externa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0.jpeg"/><Relationship Id="rId18" Type="http://schemas.openxmlformats.org/officeDocument/2006/relationships/image" Target="../media/image3.wmf"/><Relationship Id="rId3" Type="http://schemas.openxmlformats.org/officeDocument/2006/relationships/slideLayout" Target="../slideLayouts/slideLayout7.xml"/><Relationship Id="rId21" Type="http://schemas.openxmlformats.org/officeDocument/2006/relationships/image" Target="../media/image16.jpeg"/><Relationship Id="rId7" Type="http://schemas.openxmlformats.org/officeDocument/2006/relationships/image" Target="../media/image6.jpeg"/><Relationship Id="rId12" Type="http://schemas.openxmlformats.org/officeDocument/2006/relationships/image" Target="../media/image9.jpeg"/><Relationship Id="rId17" Type="http://schemas.openxmlformats.org/officeDocument/2006/relationships/oleObject" Target="../embeddings/oleObject2.bin"/><Relationship Id="rId2" Type="http://schemas.openxmlformats.org/officeDocument/2006/relationships/tags" Target="../tags/tag1.xml"/><Relationship Id="rId16" Type="http://schemas.openxmlformats.org/officeDocument/2006/relationships/image" Target="../media/image13.jpeg"/><Relationship Id="rId20" Type="http://schemas.openxmlformats.org/officeDocument/2006/relationships/image" Target="../media/image15.jpeg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jpeg"/><Relationship Id="rId11" Type="http://schemas.openxmlformats.org/officeDocument/2006/relationships/image" Target="../media/image8.jpeg"/><Relationship Id="rId5" Type="http://schemas.openxmlformats.org/officeDocument/2006/relationships/image" Target="../media/image4.jpeg"/><Relationship Id="rId15" Type="http://schemas.openxmlformats.org/officeDocument/2006/relationships/image" Target="../media/image12.jpeg"/><Relationship Id="rId10" Type="http://schemas.openxmlformats.org/officeDocument/2006/relationships/image" Target="../media/image2.wmf"/><Relationship Id="rId19" Type="http://schemas.openxmlformats.org/officeDocument/2006/relationships/image" Target="../media/image14.jpeg"/><Relationship Id="rId4" Type="http://schemas.openxmlformats.org/officeDocument/2006/relationships/notesSlide" Target="../notesSlides/notesSlide4.xml"/><Relationship Id="rId9" Type="http://schemas.openxmlformats.org/officeDocument/2006/relationships/oleObject" Target="../embeddings/oleObject1.bin"/><Relationship Id="rId1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4.png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Slide002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2293" name="WordArt 5"/>
          <p:cNvSpPr>
            <a:spLocks noChangeArrowheads="1" noChangeShapeType="1" noTextEdit="1"/>
          </p:cNvSpPr>
          <p:nvPr/>
        </p:nvSpPr>
        <p:spPr bwMode="auto">
          <a:xfrm>
            <a:off x="395536" y="1292051"/>
            <a:ext cx="8856984" cy="2136949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18356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ru-RU" sz="3600" kern="10" spc="-180" dirty="0">
                <a:ln w="9525">
                  <a:round/>
                  <a:headEnd type="none" w="sm" len="sm"/>
                  <a:tailEnd type="none" w="sm" len="sm"/>
                </a:ln>
                <a:gradFill rotWithShape="0">
                  <a:gsLst>
                    <a:gs pos="0">
                      <a:srgbClr val="FFCC00"/>
                    </a:gs>
                    <a:gs pos="100000">
                      <a:srgbClr val="CC3300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Принципы организации ЭВМ</a:t>
            </a:r>
          </a:p>
        </p:txBody>
      </p:sp>
    </p:spTree>
  </p:cSld>
  <p:clrMapOvr>
    <a:masterClrMapping/>
  </p:clrMapOvr>
  <p:transition spd="med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00" fill="hold"/>
                                        <p:tgtEl>
                                          <p:spTgt spid="1229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229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2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229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92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ChangeArrowheads="1"/>
          </p:cNvSpPr>
          <p:nvPr/>
        </p:nvSpPr>
        <p:spPr bwMode="auto">
          <a:xfrm>
            <a:off x="120650" y="228600"/>
            <a:ext cx="8772525" cy="563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just">
              <a:tabLst>
                <a:tab pos="177800" algn="l"/>
              </a:tabLst>
            </a:pPr>
            <a:r>
              <a:rPr lang="ru-RU" sz="1600" b="0">
                <a:solidFill>
                  <a:srgbClr val="993300"/>
                </a:solidFill>
                <a:latin typeface="Times New Roman" pitchFamily="18" charset="0"/>
              </a:rPr>
              <a:t>	</a:t>
            </a:r>
            <a:r>
              <a:rPr lang="ru-RU" sz="2000" i="1">
                <a:solidFill>
                  <a:srgbClr val="993300"/>
                </a:solidFill>
                <a:latin typeface="Times New Roman" pitchFamily="18" charset="0"/>
              </a:rPr>
              <a:t>	</a:t>
            </a:r>
            <a:r>
              <a:rPr lang="ru-RU" sz="2800" i="1">
                <a:solidFill>
                  <a:srgbClr val="CC3300"/>
                </a:solidFill>
                <a:latin typeface="Times New Roman" pitchFamily="18" charset="0"/>
              </a:rPr>
              <a:t>Архитектура ЭВМ</a:t>
            </a:r>
            <a:r>
              <a:rPr lang="ru-RU" sz="2000" i="1">
                <a:solidFill>
                  <a:srgbClr val="993300"/>
                </a:solidFill>
                <a:latin typeface="Times New Roman" pitchFamily="18" charset="0"/>
              </a:rPr>
              <a:t>  </a:t>
            </a:r>
            <a:r>
              <a:rPr lang="ru-RU" sz="1600" b="0">
                <a:solidFill>
                  <a:srgbClr val="800000"/>
                </a:solidFill>
                <a:latin typeface="Times New Roman" pitchFamily="18" charset="0"/>
              </a:rPr>
              <a:t>–</a:t>
            </a:r>
            <a:r>
              <a:rPr lang="ru-RU" sz="2400" b="0">
                <a:latin typeface="Times New Roman" pitchFamily="18" charset="0"/>
              </a:rPr>
              <a:t> </a:t>
            </a:r>
            <a:r>
              <a:rPr lang="ru-RU" sz="2000" i="1">
                <a:solidFill>
                  <a:srgbClr val="993300"/>
                </a:solidFill>
                <a:latin typeface="Times New Roman" pitchFamily="18" charset="0"/>
              </a:rPr>
              <a:t> 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это её логическая организация, структура и ресурсы.</a:t>
            </a:r>
          </a:p>
          <a:p>
            <a:pPr algn="just">
              <a:tabLst>
                <a:tab pos="1778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	Архитектура определяет принцип действия, информационные связи и взаимное соединение основных </a:t>
            </a: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логических узлов ЭВМ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:</a:t>
            </a:r>
          </a:p>
          <a:p>
            <a:pPr lvl="1" indent="304800" algn="just">
              <a:buFontTx/>
              <a:buChar char="•"/>
              <a:tabLst>
                <a:tab pos="1778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центрального процессора;</a:t>
            </a:r>
          </a:p>
          <a:p>
            <a:pPr lvl="1" indent="304800" algn="just">
              <a:buFontTx/>
              <a:buChar char="•"/>
              <a:tabLst>
                <a:tab pos="1778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периферийных процессоров;</a:t>
            </a:r>
          </a:p>
          <a:p>
            <a:pPr lvl="1" indent="304800" algn="just">
              <a:buFontTx/>
              <a:buChar char="•"/>
              <a:tabLst>
                <a:tab pos="1778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оперативного ЗУ (запоминающего устройства);</a:t>
            </a:r>
          </a:p>
          <a:p>
            <a:pPr lvl="1" indent="304800" algn="just">
              <a:buFontTx/>
              <a:buChar char="•"/>
              <a:tabLst>
                <a:tab pos="1778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внешних ЗУ;</a:t>
            </a:r>
          </a:p>
          <a:p>
            <a:pPr lvl="1" indent="304800" algn="just">
              <a:buFontTx/>
              <a:buChar char="•"/>
              <a:tabLst>
                <a:tab pos="1778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периферийных устройств. </a:t>
            </a:r>
          </a:p>
          <a:p>
            <a:pPr algn="just">
              <a:tabLst>
                <a:tab pos="177800" algn="l"/>
              </a:tabLst>
            </a:pPr>
            <a:endParaRPr lang="ru-RU" sz="2400" b="0">
              <a:solidFill>
                <a:srgbClr val="993300"/>
              </a:solidFill>
              <a:latin typeface="Times New Roman" pitchFamily="18" charset="0"/>
            </a:endParaRPr>
          </a:p>
          <a:p>
            <a:pPr algn="just">
              <a:tabLst>
                <a:tab pos="177800" algn="l"/>
              </a:tabLst>
            </a:pP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	Функции памяти: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    </a:t>
            </a:r>
          </a:p>
          <a:p>
            <a:pPr lvl="1" indent="304800" algn="just">
              <a:buFontTx/>
              <a:buChar char="•"/>
              <a:tabLst>
                <a:tab pos="177800" algn="l"/>
              </a:tabLst>
            </a:pP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приём 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информации от других устройств;</a:t>
            </a:r>
          </a:p>
          <a:p>
            <a:pPr lvl="1" indent="304800" algn="just">
              <a:buFontTx/>
              <a:buChar char="•"/>
              <a:tabLst>
                <a:tab pos="177800" algn="l"/>
              </a:tabLst>
            </a:pP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запоминание 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информации;</a:t>
            </a:r>
          </a:p>
          <a:p>
            <a:pPr lvl="1" indent="304800" algn="just">
              <a:buFontTx/>
              <a:buChar char="•"/>
              <a:tabLst>
                <a:tab pos="177800" algn="l"/>
              </a:tabLst>
            </a:pP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передача 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информации по запросу в другие устройства машины.</a:t>
            </a:r>
          </a:p>
        </p:txBody>
      </p:sp>
    </p:spTree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87325" y="88900"/>
            <a:ext cx="8561388" cy="490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tabLst>
                <a:tab pos="355600" algn="l"/>
              </a:tabLst>
            </a:pPr>
            <a:r>
              <a:rPr lang="ru-RU" sz="1600" i="1">
                <a:solidFill>
                  <a:srgbClr val="993300"/>
                </a:solidFill>
                <a:latin typeface="Times New Roman" pitchFamily="18" charset="0"/>
              </a:rPr>
              <a:t>	</a:t>
            </a:r>
            <a:r>
              <a:rPr lang="ru-RU" sz="2800" i="1">
                <a:solidFill>
                  <a:srgbClr val="993300"/>
                </a:solidFill>
                <a:latin typeface="Times New Roman" pitchFamily="18" charset="0"/>
              </a:rPr>
              <a:t>Функции процессора:</a:t>
            </a:r>
          </a:p>
          <a:p>
            <a:pPr marL="179388" lvl="1" indent="176213">
              <a:buFontTx/>
              <a:buChar char="•"/>
              <a:tabLst>
                <a:tab pos="3556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обработка данных по заданной программе (выполнение над ними арифметических и логических операций)  </a:t>
            </a:r>
            <a:r>
              <a:rPr lang="ru-RU" sz="2400" b="0">
                <a:solidFill>
                  <a:srgbClr val="800000"/>
                </a:solidFill>
                <a:latin typeface="Times New Roman" pitchFamily="18" charset="0"/>
              </a:rPr>
              <a:t>– 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 </a:t>
            </a:r>
            <a:r>
              <a:rPr lang="ru-RU" sz="2400" i="1">
                <a:solidFill>
                  <a:srgbClr val="000066"/>
                </a:solidFill>
                <a:latin typeface="Times New Roman" pitchFamily="18" charset="0"/>
              </a:rPr>
              <a:t>функция АЛУ</a:t>
            </a: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 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(арифметико-логического устройства);</a:t>
            </a:r>
          </a:p>
          <a:p>
            <a:pPr marL="179388" lvl="1" indent="176213">
              <a:buFontTx/>
              <a:buChar char="•"/>
              <a:tabLst>
                <a:tab pos="3556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программное управление работой устройств ЭВМ </a:t>
            </a:r>
            <a:r>
              <a:rPr lang="ru-RU" sz="2400" b="0">
                <a:solidFill>
                  <a:srgbClr val="800000"/>
                </a:solidFill>
                <a:latin typeface="Times New Roman" pitchFamily="18" charset="0"/>
              </a:rPr>
              <a:t>–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 </a:t>
            </a:r>
            <a:r>
              <a:rPr lang="ru-RU" sz="2400" i="1">
                <a:solidFill>
                  <a:srgbClr val="000066"/>
                </a:solidFill>
                <a:latin typeface="Times New Roman" pitchFamily="18" charset="0"/>
              </a:rPr>
              <a:t>функция УУ</a:t>
            </a: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  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(устройства управления).</a:t>
            </a:r>
          </a:p>
          <a:p>
            <a:pPr>
              <a:tabLst>
                <a:tab pos="355600" algn="l"/>
              </a:tabLst>
            </a:pPr>
            <a:endParaRPr lang="ru-RU" sz="2400" b="0">
              <a:solidFill>
                <a:srgbClr val="993300"/>
              </a:solidFill>
              <a:latin typeface="Times New Roman" pitchFamily="18" charset="0"/>
            </a:endParaRPr>
          </a:p>
          <a:p>
            <a:pPr>
              <a:tabLst>
                <a:tab pos="3556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	В состав процессора входят также</a:t>
            </a: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 регистры 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(процессорная память)</a:t>
            </a: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 </a:t>
            </a:r>
            <a:r>
              <a:rPr lang="ru-RU" sz="2400" b="0">
                <a:solidFill>
                  <a:srgbClr val="800000"/>
                </a:solidFill>
                <a:latin typeface="Times New Roman" pitchFamily="18" charset="0"/>
              </a:rPr>
              <a:t>–</a:t>
            </a: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 ряд специальных  запоминающих ячеек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.</a:t>
            </a:r>
            <a:endParaRPr lang="ru-RU" sz="2400" i="1">
              <a:solidFill>
                <a:srgbClr val="993300"/>
              </a:solidFill>
              <a:latin typeface="Times New Roman" pitchFamily="18" charset="0"/>
            </a:endParaRPr>
          </a:p>
          <a:p>
            <a:pPr>
              <a:tabLst>
                <a:tab pos="355600" algn="l"/>
              </a:tabLst>
            </a:pP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	Регистры 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выполняют две функции:</a:t>
            </a:r>
          </a:p>
          <a:p>
            <a:pPr marL="179388" lvl="1" indent="176213">
              <a:buFontTx/>
              <a:buChar char="•"/>
              <a:tabLst>
                <a:tab pos="355600" algn="l"/>
              </a:tabLst>
            </a:pP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кратковременное хранение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 числа или команды;</a:t>
            </a:r>
          </a:p>
          <a:p>
            <a:pPr marL="179388" lvl="1" indent="176213">
              <a:buFontTx/>
              <a:buChar char="•"/>
              <a:tabLst>
                <a:tab pos="355600" algn="l"/>
              </a:tabLst>
            </a:pP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выполнение 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над ними некоторых </a:t>
            </a: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операций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.</a:t>
            </a:r>
            <a:endParaRPr lang="ru-RU" sz="2400" i="1">
              <a:solidFill>
                <a:srgbClr val="993300"/>
              </a:solidFill>
              <a:latin typeface="Times New Roman" pitchFamily="18" charset="0"/>
            </a:endParaRPr>
          </a:p>
          <a:p>
            <a:pPr>
              <a:tabLst>
                <a:tab pos="355600" algn="l"/>
              </a:tabLst>
            </a:pPr>
            <a:endParaRPr lang="ru-RU" sz="2400" b="0">
              <a:solidFill>
                <a:srgbClr val="99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5B0E92-3639-454E-89F4-3CA34F9E0D39}" type="slidenum">
              <a:rPr lang="ru-RU">
                <a:latin typeface="Arial" pitchFamily="34" charset="0"/>
              </a:rPr>
              <a:pPr/>
              <a:t>12</a:t>
            </a:fld>
            <a:endParaRPr lang="ru-RU">
              <a:latin typeface="Arial" pitchFamily="34" charset="0"/>
            </a:endParaRPr>
          </a:p>
        </p:txBody>
      </p:sp>
      <p:sp>
        <p:nvSpPr>
          <p:cNvPr id="9219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Выполнение программы</a:t>
            </a:r>
          </a:p>
        </p:txBody>
      </p:sp>
      <p:sp>
        <p:nvSpPr>
          <p:cNvPr id="260100" name="Rectangle 4"/>
          <p:cNvSpPr>
            <a:spLocks noChangeArrowheads="1"/>
          </p:cNvSpPr>
          <p:nvPr/>
        </p:nvSpPr>
        <p:spPr bwMode="auto">
          <a:xfrm>
            <a:off x="407988" y="906463"/>
            <a:ext cx="8010525" cy="537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60000"/>
              </a:spcBef>
            </a:pPr>
            <a:r>
              <a:rPr lang="ru-RU" sz="2200" b="1">
                <a:solidFill>
                  <a:schemeClr val="accent2"/>
                </a:solidFill>
              </a:rPr>
              <a:t>Счетчик команд </a:t>
            </a:r>
            <a:r>
              <a:rPr lang="ru-RU" sz="2200"/>
              <a:t>(</a:t>
            </a:r>
            <a:r>
              <a:rPr lang="en-US" sz="2200" i="1"/>
              <a:t>IP = Instruction Pointer</a:t>
            </a:r>
            <a:r>
              <a:rPr lang="ru-RU" sz="2200"/>
              <a:t>) </a:t>
            </a:r>
            <a:r>
              <a:rPr lang="en-US" sz="2200"/>
              <a:t>– </a:t>
            </a:r>
            <a:r>
              <a:rPr lang="ru-RU" sz="2200"/>
              <a:t>регистр, в котором хранится адрес следующей команды.</a:t>
            </a:r>
          </a:p>
          <a:p>
            <a:pPr marL="533400" indent="-533400">
              <a:lnSpc>
                <a:spcPct val="90000"/>
              </a:lnSpc>
              <a:spcBef>
                <a:spcPct val="60000"/>
              </a:spcBef>
            </a:pPr>
            <a:r>
              <a:rPr lang="en-US" sz="2200" b="1">
                <a:solidFill>
                  <a:schemeClr val="accent2"/>
                </a:solidFill>
              </a:rPr>
              <a:t>		   IP</a:t>
            </a:r>
            <a:endParaRPr lang="ru-RU" sz="2200"/>
          </a:p>
          <a:p>
            <a:pPr marL="533400" indent="-533400">
              <a:lnSpc>
                <a:spcPct val="90000"/>
              </a:lnSpc>
              <a:spcBef>
                <a:spcPct val="60000"/>
              </a:spcBef>
              <a:buFontTx/>
              <a:buAutoNum type="arabicPeriod"/>
            </a:pPr>
            <a:r>
              <a:rPr lang="ru-RU" sz="2200" b="1"/>
              <a:t>Команда</a:t>
            </a:r>
            <a:r>
              <a:rPr lang="ru-RU" sz="2200"/>
              <a:t>, расположенная  по этому адресу, передается </a:t>
            </a:r>
            <a:r>
              <a:rPr lang="ru-RU" sz="2200" b="1"/>
              <a:t>в УУ</a:t>
            </a:r>
            <a:r>
              <a:rPr lang="ru-RU" sz="2200"/>
              <a:t>. Если это не команда перехода, регистр </a:t>
            </a:r>
            <a:r>
              <a:rPr lang="en-US" sz="2200" b="1">
                <a:solidFill>
                  <a:schemeClr val="accent2"/>
                </a:solidFill>
              </a:rPr>
              <a:t>IP</a:t>
            </a:r>
            <a:r>
              <a:rPr lang="en-US" sz="2200"/>
              <a:t> </a:t>
            </a:r>
            <a:r>
              <a:rPr lang="ru-RU" sz="2200"/>
              <a:t>увеличивается на длину команды.</a:t>
            </a:r>
          </a:p>
          <a:p>
            <a:pPr marL="533400" indent="-533400">
              <a:lnSpc>
                <a:spcPct val="90000"/>
              </a:lnSpc>
              <a:spcBef>
                <a:spcPct val="60000"/>
              </a:spcBef>
              <a:buFontTx/>
              <a:buAutoNum type="arabicPeriod"/>
            </a:pPr>
            <a:r>
              <a:rPr lang="ru-RU" sz="2200"/>
              <a:t>УУ расшифровывает </a:t>
            </a:r>
            <a:r>
              <a:rPr lang="ru-RU" sz="2200" b="1"/>
              <a:t>адреса операндов</a:t>
            </a:r>
            <a:r>
              <a:rPr lang="ru-RU" sz="2200"/>
              <a:t>.</a:t>
            </a:r>
            <a:endParaRPr lang="en-US" sz="2200"/>
          </a:p>
          <a:p>
            <a:pPr marL="533400" indent="-533400">
              <a:lnSpc>
                <a:spcPct val="90000"/>
              </a:lnSpc>
              <a:spcBef>
                <a:spcPct val="60000"/>
              </a:spcBef>
              <a:buFontTx/>
              <a:buAutoNum type="arabicPeriod"/>
            </a:pPr>
            <a:r>
              <a:rPr lang="ru-RU" sz="2200"/>
              <a:t>Операнды загружаются </a:t>
            </a:r>
            <a:r>
              <a:rPr lang="ru-RU" sz="2200" b="1"/>
              <a:t>в АЛУ</a:t>
            </a:r>
            <a:r>
              <a:rPr lang="ru-RU" sz="2200"/>
              <a:t>.</a:t>
            </a:r>
          </a:p>
          <a:p>
            <a:pPr marL="533400" indent="-533400">
              <a:lnSpc>
                <a:spcPct val="90000"/>
              </a:lnSpc>
              <a:spcBef>
                <a:spcPct val="60000"/>
              </a:spcBef>
              <a:buFontTx/>
              <a:buAutoNum type="arabicPeriod"/>
            </a:pPr>
            <a:r>
              <a:rPr lang="ru-RU" sz="2200"/>
              <a:t>УУ дает команду АЛУ на </a:t>
            </a:r>
            <a:r>
              <a:rPr lang="ru-RU" sz="2200" b="1"/>
              <a:t>выполнение операции</a:t>
            </a:r>
            <a:r>
              <a:rPr lang="ru-RU" sz="2200"/>
              <a:t>. </a:t>
            </a:r>
          </a:p>
          <a:p>
            <a:pPr marL="533400" indent="-533400">
              <a:lnSpc>
                <a:spcPct val="90000"/>
              </a:lnSpc>
              <a:spcBef>
                <a:spcPct val="60000"/>
              </a:spcBef>
              <a:buFontTx/>
              <a:buAutoNum type="arabicPeriod"/>
            </a:pPr>
            <a:r>
              <a:rPr lang="ru-RU" sz="2200" b="1"/>
              <a:t>Результат</a:t>
            </a:r>
            <a:r>
              <a:rPr lang="ru-RU" sz="2200"/>
              <a:t> записывается по нужному адресу.</a:t>
            </a:r>
          </a:p>
          <a:p>
            <a:pPr marL="533400" indent="-533400">
              <a:lnSpc>
                <a:spcPct val="90000"/>
              </a:lnSpc>
              <a:spcBef>
                <a:spcPct val="60000"/>
              </a:spcBef>
              <a:buFontTx/>
              <a:buAutoNum type="arabicPeriod"/>
            </a:pPr>
            <a:r>
              <a:rPr lang="ru-RU" sz="2200"/>
              <a:t>Шаги 1-5 повторяются до получения команды </a:t>
            </a:r>
            <a:r>
              <a:rPr lang="ru-RU" sz="2200" b="1"/>
              <a:t>«стоп»</a:t>
            </a:r>
            <a:r>
              <a:rPr lang="ru-RU" sz="2200"/>
              <a:t>.</a:t>
            </a:r>
          </a:p>
        </p:txBody>
      </p:sp>
      <p:sp>
        <p:nvSpPr>
          <p:cNvPr id="260102" name="Rectangle 6"/>
          <p:cNvSpPr>
            <a:spLocks noChangeArrowheads="1"/>
          </p:cNvSpPr>
          <p:nvPr/>
        </p:nvSpPr>
        <p:spPr bwMode="auto">
          <a:xfrm>
            <a:off x="2032000" y="1709738"/>
            <a:ext cx="977900" cy="430212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AB3D</a:t>
            </a:r>
            <a:r>
              <a:rPr lang="en-US" baseline="-25000"/>
              <a:t>16</a:t>
            </a:r>
            <a:endParaRPr lang="ru-RU" baseline="-25000"/>
          </a:p>
        </p:txBody>
      </p:sp>
      <p:sp>
        <p:nvSpPr>
          <p:cNvPr id="260104" name="AutoShape 8"/>
          <p:cNvSpPr>
            <a:spLocks noChangeArrowheads="1"/>
          </p:cNvSpPr>
          <p:nvPr/>
        </p:nvSpPr>
        <p:spPr bwMode="auto">
          <a:xfrm>
            <a:off x="6142038" y="1700213"/>
            <a:ext cx="2333625" cy="431800"/>
          </a:xfrm>
          <a:prstGeom prst="wedgeRoundRectCallout">
            <a:avLst>
              <a:gd name="adj1" fmla="val -44287"/>
              <a:gd name="adj2" fmla="val 95954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>
                <a:latin typeface="Arial" charset="0"/>
              </a:rPr>
              <a:t>по адресу </a:t>
            </a:r>
            <a:r>
              <a:rPr lang="en-US">
                <a:latin typeface="Arial" charset="0"/>
              </a:rPr>
              <a:t>AB3D</a:t>
            </a:r>
            <a:r>
              <a:rPr lang="en-US" baseline="-25000">
                <a:latin typeface="Arial" charset="0"/>
              </a:rPr>
              <a:t>16</a:t>
            </a:r>
            <a:endParaRPr lang="ru-RU" baseline="-25000">
              <a:latin typeface="Arial" charset="0"/>
            </a:endParaRPr>
          </a:p>
        </p:txBody>
      </p:sp>
      <p:sp>
        <p:nvSpPr>
          <p:cNvPr id="260105" name="Line 9"/>
          <p:cNvSpPr>
            <a:spLocks noChangeShapeType="1"/>
          </p:cNvSpPr>
          <p:nvPr/>
        </p:nvSpPr>
        <p:spPr bwMode="auto">
          <a:xfrm>
            <a:off x="3022600" y="1914525"/>
            <a:ext cx="3076575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0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60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60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60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60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60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60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60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60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60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60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100" grpId="0" build="p"/>
      <p:bldP spid="260102" grpId="0" animBg="1"/>
      <p:bldP spid="260104" grpId="0" animBg="1"/>
      <p:bldP spid="26010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187325" y="88900"/>
            <a:ext cx="8561388" cy="621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tabLst>
                <a:tab pos="190500" algn="l"/>
              </a:tabLst>
            </a:pPr>
            <a:r>
              <a:rPr lang="ru-RU" sz="1600" i="1">
                <a:solidFill>
                  <a:srgbClr val="993300"/>
                </a:solidFill>
                <a:latin typeface="Times New Roman" pitchFamily="18" charset="0"/>
              </a:rPr>
              <a:t>	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	</a:t>
            </a: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	Важнейшие регистры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:</a:t>
            </a:r>
          </a:p>
          <a:p>
            <a:pPr marL="190500" lvl="1" indent="190500">
              <a:buFontTx/>
              <a:buChar char="•"/>
              <a:tabLst>
                <a:tab pos="1905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счетчик команд (служит для автоматической выборки команд программы из последовательных ячеек памяти, в нем хранится адрес выполняемой команды);</a:t>
            </a:r>
          </a:p>
          <a:p>
            <a:pPr marL="190500" lvl="1" indent="190500">
              <a:buFontTx/>
              <a:buChar char="•"/>
              <a:tabLst>
                <a:tab pos="1905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регистр команд  и состояний (служит для хранения кода команды).</a:t>
            </a:r>
          </a:p>
          <a:p>
            <a:pPr marL="190500" lvl="1" indent="190500">
              <a:tabLst>
                <a:tab pos="190500" algn="l"/>
              </a:tabLst>
            </a:pP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	</a:t>
            </a:r>
          </a:p>
          <a:p>
            <a:pPr marL="190500" lvl="1" indent="190500">
              <a:tabLst>
                <a:tab pos="190500" algn="l"/>
              </a:tabLst>
            </a:pP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Команда </a:t>
            </a:r>
            <a:r>
              <a:rPr lang="ru-RU" sz="2400" b="0">
                <a:solidFill>
                  <a:srgbClr val="800000"/>
                </a:solidFill>
                <a:latin typeface="Times New Roman" pitchFamily="18" charset="0"/>
              </a:rPr>
              <a:t>–</a:t>
            </a: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 это элементарная операция, которую должна выполнить ЭВМ.</a:t>
            </a:r>
          </a:p>
          <a:p>
            <a:pPr>
              <a:tabLst>
                <a:tab pos="190500" algn="l"/>
              </a:tabLst>
            </a:pP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	Команда содержит:</a:t>
            </a:r>
          </a:p>
          <a:p>
            <a:pPr marL="190500" lvl="1" indent="190500">
              <a:buFontTx/>
              <a:buChar char="•"/>
              <a:tabLst>
                <a:tab pos="1905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код выполняемой операции;</a:t>
            </a:r>
          </a:p>
          <a:p>
            <a:pPr marL="190500" lvl="1" indent="190500">
              <a:buFontTx/>
              <a:buChar char="•"/>
              <a:tabLst>
                <a:tab pos="1905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адреса операндов;</a:t>
            </a:r>
          </a:p>
          <a:p>
            <a:pPr marL="190500" lvl="1" indent="190500">
              <a:buFontTx/>
              <a:buChar char="•"/>
              <a:tabLst>
                <a:tab pos="1905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адрес размещения результата.</a:t>
            </a:r>
          </a:p>
          <a:p>
            <a:pPr marL="190500" lvl="1" indent="190500">
              <a:tabLst>
                <a:tab pos="190500" algn="l"/>
              </a:tabLst>
            </a:pPr>
            <a:endParaRPr lang="ru-RU" sz="2400" b="0">
              <a:solidFill>
                <a:srgbClr val="993300"/>
              </a:solidFill>
              <a:latin typeface="Times New Roman" pitchFamily="18" charset="0"/>
            </a:endParaRPr>
          </a:p>
          <a:p>
            <a:pPr marL="190500" lvl="1" indent="190500">
              <a:tabLst>
                <a:tab pos="190500" algn="l"/>
              </a:tabLst>
            </a:pPr>
            <a:endParaRPr lang="ru-RU" sz="1600" b="0">
              <a:solidFill>
                <a:schemeClr val="bg1"/>
              </a:solidFill>
              <a:latin typeface="Times New Roman" pitchFamily="18" charset="0"/>
            </a:endParaRPr>
          </a:p>
          <a:p>
            <a:pPr marL="190500" lvl="1" indent="190500">
              <a:tabLst>
                <a:tab pos="190500" algn="l"/>
              </a:tabLst>
            </a:pPr>
            <a:r>
              <a:rPr lang="ru-RU" sz="1600" b="0">
                <a:solidFill>
                  <a:schemeClr val="bg1"/>
                </a:solidFill>
                <a:latin typeface="Times New Roman" pitchFamily="18" charset="0"/>
              </a:rPr>
              <a:t>ADD     X      Y X         Y            Z</a:t>
            </a:r>
          </a:p>
          <a:p>
            <a:pPr marL="190500" lvl="1" indent="190500">
              <a:tabLst>
                <a:tab pos="190500" algn="l"/>
              </a:tabLst>
            </a:pPr>
            <a:endParaRPr lang="ru-RU" sz="1600" b="0">
              <a:solidFill>
                <a:srgbClr val="993300"/>
              </a:solidFill>
              <a:latin typeface="Times New Roman" pitchFamily="18" charset="0"/>
            </a:endParaRPr>
          </a:p>
          <a:p>
            <a:pPr marL="190500" lvl="1" indent="190500">
              <a:tabLst>
                <a:tab pos="190500" algn="l"/>
              </a:tabLst>
            </a:pPr>
            <a:r>
              <a:rPr lang="ru-RU" sz="1600" b="0">
                <a:solidFill>
                  <a:srgbClr val="993300"/>
                </a:solidFill>
                <a:latin typeface="Times New Roman" pitchFamily="18" charset="0"/>
              </a:rPr>
              <a:t>   </a:t>
            </a: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одноадресная                  двухадресная                                 трёхадресная</a:t>
            </a:r>
          </a:p>
        </p:txBody>
      </p:sp>
      <p:grpSp>
        <p:nvGrpSpPr>
          <p:cNvPr id="129036" name="Group 12"/>
          <p:cNvGrpSpPr>
            <a:grpSpLocks/>
          </p:cNvGrpSpPr>
          <p:nvPr/>
        </p:nvGrpSpPr>
        <p:grpSpPr bwMode="auto">
          <a:xfrm>
            <a:off x="827088" y="5445125"/>
            <a:ext cx="1092200" cy="457200"/>
            <a:chOff x="656" y="3696"/>
            <a:chExt cx="688" cy="288"/>
          </a:xfrm>
        </p:grpSpPr>
        <p:sp>
          <p:nvSpPr>
            <p:cNvPr id="129027" name="Rectangle 3"/>
            <p:cNvSpPr>
              <a:spLocks noChangeArrowheads="1"/>
            </p:cNvSpPr>
            <p:nvPr/>
          </p:nvSpPr>
          <p:spPr bwMode="auto">
            <a:xfrm>
              <a:off x="656" y="3712"/>
              <a:ext cx="688" cy="256"/>
            </a:xfrm>
            <a:prstGeom prst="rect">
              <a:avLst/>
            </a:prstGeom>
            <a:solidFill>
              <a:srgbClr val="75AECB"/>
            </a:solidFill>
            <a:ln w="50800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600" b="0">
                  <a:solidFill>
                    <a:schemeClr val="bg1"/>
                  </a:solidFill>
                  <a:latin typeface="Times New Roman" pitchFamily="18" charset="0"/>
                </a:rPr>
                <a:t>ADD   X</a:t>
              </a:r>
            </a:p>
          </p:txBody>
        </p:sp>
        <p:sp>
          <p:nvSpPr>
            <p:cNvPr id="129030" name="Line 6"/>
            <p:cNvSpPr>
              <a:spLocks noChangeShapeType="1"/>
            </p:cNvSpPr>
            <p:nvPr/>
          </p:nvSpPr>
          <p:spPr bwMode="auto">
            <a:xfrm>
              <a:off x="1056" y="3696"/>
              <a:ext cx="0" cy="288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29037" name="Group 13"/>
          <p:cNvGrpSpPr>
            <a:grpSpLocks/>
          </p:cNvGrpSpPr>
          <p:nvPr/>
        </p:nvGrpSpPr>
        <p:grpSpPr bwMode="auto">
          <a:xfrm>
            <a:off x="3059113" y="5373688"/>
            <a:ext cx="1549400" cy="457200"/>
            <a:chOff x="1824" y="3696"/>
            <a:chExt cx="976" cy="288"/>
          </a:xfrm>
        </p:grpSpPr>
        <p:sp>
          <p:nvSpPr>
            <p:cNvPr id="129028" name="Rectangle 4"/>
            <p:cNvSpPr>
              <a:spLocks noChangeArrowheads="1"/>
            </p:cNvSpPr>
            <p:nvPr/>
          </p:nvSpPr>
          <p:spPr bwMode="auto">
            <a:xfrm>
              <a:off x="1824" y="3712"/>
              <a:ext cx="976" cy="256"/>
            </a:xfrm>
            <a:prstGeom prst="rect">
              <a:avLst/>
            </a:prstGeom>
            <a:solidFill>
              <a:srgbClr val="75AECB"/>
            </a:solidFill>
            <a:ln w="50800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600" b="0">
                  <a:solidFill>
                    <a:schemeClr val="bg1"/>
                  </a:solidFill>
                  <a:latin typeface="Times New Roman" pitchFamily="18" charset="0"/>
                </a:rPr>
                <a:t>ADD    </a:t>
              </a:r>
              <a:r>
                <a:rPr lang="en-US" sz="1600" b="0">
                  <a:solidFill>
                    <a:schemeClr val="bg1"/>
                  </a:solidFill>
                  <a:latin typeface="Times New Roman" pitchFamily="18" charset="0"/>
                </a:rPr>
                <a:t>X       Y</a:t>
              </a:r>
              <a:r>
                <a:rPr lang="ru-RU" sz="1600" b="0">
                  <a:solidFill>
                    <a:schemeClr val="bg1"/>
                  </a:solidFill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129031" name="Line 7"/>
            <p:cNvSpPr>
              <a:spLocks noChangeShapeType="1"/>
            </p:cNvSpPr>
            <p:nvPr/>
          </p:nvSpPr>
          <p:spPr bwMode="auto">
            <a:xfrm>
              <a:off x="2224" y="3696"/>
              <a:ext cx="0" cy="288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9032" name="Line 8"/>
            <p:cNvSpPr>
              <a:spLocks noChangeShapeType="1"/>
            </p:cNvSpPr>
            <p:nvPr/>
          </p:nvSpPr>
          <p:spPr bwMode="auto">
            <a:xfrm>
              <a:off x="2512" y="3696"/>
              <a:ext cx="0" cy="288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29038" name="Group 14"/>
          <p:cNvGrpSpPr>
            <a:grpSpLocks/>
          </p:cNvGrpSpPr>
          <p:nvPr/>
        </p:nvGrpSpPr>
        <p:grpSpPr bwMode="auto">
          <a:xfrm>
            <a:off x="5651500" y="5373688"/>
            <a:ext cx="2692400" cy="457200"/>
            <a:chOff x="3312" y="3696"/>
            <a:chExt cx="1696" cy="288"/>
          </a:xfrm>
        </p:grpSpPr>
        <p:sp>
          <p:nvSpPr>
            <p:cNvPr id="129029" name="Rectangle 5"/>
            <p:cNvSpPr>
              <a:spLocks noChangeArrowheads="1"/>
            </p:cNvSpPr>
            <p:nvPr/>
          </p:nvSpPr>
          <p:spPr bwMode="auto">
            <a:xfrm>
              <a:off x="3312" y="3712"/>
              <a:ext cx="1696" cy="256"/>
            </a:xfrm>
            <a:prstGeom prst="rect">
              <a:avLst/>
            </a:prstGeom>
            <a:solidFill>
              <a:srgbClr val="75AECB"/>
            </a:solidFill>
            <a:ln w="50800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600" b="0">
                  <a:solidFill>
                    <a:schemeClr val="bg1"/>
                  </a:solidFill>
                  <a:latin typeface="Times New Roman" pitchFamily="18" charset="0"/>
                </a:rPr>
                <a:t> ADD       X          Y         Z</a:t>
              </a:r>
            </a:p>
          </p:txBody>
        </p:sp>
        <p:sp>
          <p:nvSpPr>
            <p:cNvPr id="129033" name="Line 9"/>
            <p:cNvSpPr>
              <a:spLocks noChangeShapeType="1"/>
            </p:cNvSpPr>
            <p:nvPr/>
          </p:nvSpPr>
          <p:spPr bwMode="auto">
            <a:xfrm>
              <a:off x="3760" y="3696"/>
              <a:ext cx="0" cy="288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9034" name="Line 10"/>
            <p:cNvSpPr>
              <a:spLocks noChangeShapeType="1"/>
            </p:cNvSpPr>
            <p:nvPr/>
          </p:nvSpPr>
          <p:spPr bwMode="auto">
            <a:xfrm>
              <a:off x="4176" y="3696"/>
              <a:ext cx="0" cy="288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9035" name="Line 11"/>
            <p:cNvSpPr>
              <a:spLocks noChangeShapeType="1"/>
            </p:cNvSpPr>
            <p:nvPr/>
          </p:nvSpPr>
          <p:spPr bwMode="auto">
            <a:xfrm>
              <a:off x="4576" y="3696"/>
              <a:ext cx="0" cy="288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30200" y="2870200"/>
            <a:ext cx="1320800" cy="3225800"/>
          </a:xfrm>
          <a:prstGeom prst="rect">
            <a:avLst/>
          </a:prstGeom>
          <a:solidFill>
            <a:srgbClr val="75AECB"/>
          </a:solidFill>
          <a:ln w="50800">
            <a:solidFill>
              <a:srgbClr val="003399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 flipH="1" flipV="1">
            <a:off x="406400" y="3556000"/>
            <a:ext cx="1168400" cy="2311400"/>
          </a:xfrm>
          <a:prstGeom prst="rect">
            <a:avLst/>
          </a:prstGeom>
          <a:solidFill>
            <a:schemeClr val="bg1"/>
          </a:solidFill>
          <a:ln w="50800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ru-RU" sz="3200">
                <a:solidFill>
                  <a:srgbClr val="75AECB"/>
                </a:solidFill>
                <a:latin typeface="Times New Roman" pitchFamily="18" charset="0"/>
              </a:rPr>
              <a:t>программа</a:t>
            </a:r>
            <a:endParaRPr lang="ru-RU" sz="1600">
              <a:solidFill>
                <a:srgbClr val="75AECB"/>
              </a:solidFill>
              <a:latin typeface="Times New Roman" pitchFamily="18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304800" y="30734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ru-RU" sz="2800">
                <a:latin typeface="Times New Roman" pitchFamily="18" charset="0"/>
              </a:rPr>
              <a:t>   </a:t>
            </a:r>
            <a:r>
              <a:rPr lang="ru-RU" sz="2800">
                <a:solidFill>
                  <a:schemeClr val="bg1"/>
                </a:solidFill>
                <a:latin typeface="Times New Roman" pitchFamily="18" charset="0"/>
              </a:rPr>
              <a:t>ОЗУ</a:t>
            </a:r>
            <a:endParaRPr lang="ru-RU" sz="160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225800" y="2717800"/>
            <a:ext cx="4216400" cy="3378200"/>
          </a:xfrm>
          <a:prstGeom prst="rect">
            <a:avLst/>
          </a:prstGeom>
          <a:solidFill>
            <a:srgbClr val="75AECB"/>
          </a:solidFill>
          <a:ln w="50800">
            <a:solidFill>
              <a:srgbClr val="003399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158" name="AutoShape 14"/>
          <p:cNvSpPr>
            <a:spLocks noChangeArrowheads="1"/>
          </p:cNvSpPr>
          <p:nvPr/>
        </p:nvSpPr>
        <p:spPr bwMode="auto">
          <a:xfrm>
            <a:off x="1701800" y="3479800"/>
            <a:ext cx="1320800" cy="177800"/>
          </a:xfrm>
          <a:prstGeom prst="leftArrow">
            <a:avLst>
              <a:gd name="adj1" fmla="val 50000"/>
              <a:gd name="adj2" fmla="val 371394"/>
            </a:avLst>
          </a:prstGeom>
          <a:solidFill>
            <a:srgbClr val="75AECB"/>
          </a:solidFill>
          <a:ln w="50800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59" name="AutoShape 15"/>
          <p:cNvSpPr>
            <a:spLocks noChangeArrowheads="1"/>
          </p:cNvSpPr>
          <p:nvPr/>
        </p:nvSpPr>
        <p:spPr bwMode="auto">
          <a:xfrm>
            <a:off x="1854200" y="4089400"/>
            <a:ext cx="1320800" cy="177800"/>
          </a:xfrm>
          <a:prstGeom prst="rightArrow">
            <a:avLst>
              <a:gd name="adj1" fmla="val 50000"/>
              <a:gd name="adj2" fmla="val 371463"/>
            </a:avLst>
          </a:prstGeom>
          <a:solidFill>
            <a:srgbClr val="75AECB"/>
          </a:solidFill>
          <a:ln w="50800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60" name="AutoShape 16"/>
          <p:cNvSpPr>
            <a:spLocks noChangeArrowheads="1"/>
          </p:cNvSpPr>
          <p:nvPr/>
        </p:nvSpPr>
        <p:spPr bwMode="auto">
          <a:xfrm>
            <a:off x="1854200" y="5003800"/>
            <a:ext cx="1320800" cy="177800"/>
          </a:xfrm>
          <a:prstGeom prst="rightArrow">
            <a:avLst>
              <a:gd name="adj1" fmla="val 50000"/>
              <a:gd name="adj2" fmla="val 371463"/>
            </a:avLst>
          </a:prstGeom>
          <a:solidFill>
            <a:srgbClr val="75AECB"/>
          </a:solidFill>
          <a:ln w="50800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61" name="AutoShape 17"/>
          <p:cNvSpPr>
            <a:spLocks noChangeArrowheads="1"/>
          </p:cNvSpPr>
          <p:nvPr/>
        </p:nvSpPr>
        <p:spPr bwMode="auto">
          <a:xfrm>
            <a:off x="1778000" y="5689600"/>
            <a:ext cx="1320800" cy="177800"/>
          </a:xfrm>
          <a:prstGeom prst="leftArrow">
            <a:avLst>
              <a:gd name="adj1" fmla="val 50000"/>
              <a:gd name="adj2" fmla="val 371394"/>
            </a:avLst>
          </a:prstGeom>
          <a:solidFill>
            <a:srgbClr val="75AECB"/>
          </a:solidFill>
          <a:ln w="50800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6153" name="Group 9"/>
          <p:cNvGrpSpPr>
            <a:grpSpLocks/>
          </p:cNvGrpSpPr>
          <p:nvPr/>
        </p:nvGrpSpPr>
        <p:grpSpPr bwMode="auto">
          <a:xfrm>
            <a:off x="3352800" y="3479800"/>
            <a:ext cx="3276600" cy="1092200"/>
            <a:chOff x="2112" y="1792"/>
            <a:chExt cx="2064" cy="688"/>
          </a:xfrm>
        </p:grpSpPr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2128" y="1792"/>
              <a:ext cx="2032" cy="688"/>
            </a:xfrm>
            <a:prstGeom prst="rect">
              <a:avLst/>
            </a:prstGeom>
            <a:solidFill>
              <a:srgbClr val="75AECB"/>
            </a:solidFill>
            <a:ln w="50800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52" name="Line 8"/>
            <p:cNvSpPr>
              <a:spLocks noChangeShapeType="1"/>
            </p:cNvSpPr>
            <p:nvPr/>
          </p:nvSpPr>
          <p:spPr bwMode="auto">
            <a:xfrm>
              <a:off x="2112" y="2160"/>
              <a:ext cx="2064" cy="0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156" name="Group 12"/>
          <p:cNvGrpSpPr>
            <a:grpSpLocks/>
          </p:cNvGrpSpPr>
          <p:nvPr/>
        </p:nvGrpSpPr>
        <p:grpSpPr bwMode="auto">
          <a:xfrm>
            <a:off x="3352800" y="4699000"/>
            <a:ext cx="3276600" cy="1168400"/>
            <a:chOff x="2112" y="2704"/>
            <a:chExt cx="2064" cy="736"/>
          </a:xfrm>
        </p:grpSpPr>
        <p:sp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2128" y="2704"/>
              <a:ext cx="2032" cy="736"/>
            </a:xfrm>
            <a:prstGeom prst="rect">
              <a:avLst/>
            </a:prstGeom>
            <a:solidFill>
              <a:srgbClr val="75AECB"/>
            </a:solidFill>
            <a:ln w="50800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55" name="Line 11"/>
            <p:cNvSpPr>
              <a:spLocks noChangeShapeType="1"/>
            </p:cNvSpPr>
            <p:nvPr/>
          </p:nvSpPr>
          <p:spPr bwMode="auto">
            <a:xfrm>
              <a:off x="2112" y="3046"/>
              <a:ext cx="2064" cy="1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88925" y="150813"/>
            <a:ext cx="8855075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tabLst>
                <a:tab pos="292100" algn="l"/>
                <a:tab pos="381000" algn="l"/>
              </a:tabLst>
            </a:pP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Выполнение команды разбивается на следующие этапы:</a:t>
            </a:r>
          </a:p>
          <a:p>
            <a:pPr>
              <a:buFontTx/>
              <a:buChar char="•"/>
              <a:tabLst>
                <a:tab pos="292100" algn="l"/>
                <a:tab pos="381000" algn="l"/>
              </a:tabLst>
            </a:pP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   из ячейки памяти, адрес которой хранится в </a:t>
            </a:r>
            <a:r>
              <a:rPr lang="ru-RU" sz="1800" i="1">
                <a:solidFill>
                  <a:srgbClr val="993300"/>
                </a:solidFill>
                <a:latin typeface="Times New Roman" pitchFamily="18" charset="0"/>
              </a:rPr>
              <a:t>счетчике команд</a:t>
            </a: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, выбирается команда, </a:t>
            </a:r>
          </a:p>
          <a:p>
            <a:pPr>
              <a:tabLst>
                <a:tab pos="292100" algn="l"/>
                <a:tab pos="381000" algn="l"/>
              </a:tabLst>
            </a:pP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    (при этом содержимое счётчика команд увеличивается);</a:t>
            </a:r>
          </a:p>
          <a:p>
            <a:pPr>
              <a:buFontTx/>
              <a:buChar char="•"/>
              <a:tabLst>
                <a:tab pos="292100" algn="l"/>
                <a:tab pos="381000" algn="l"/>
              </a:tabLst>
            </a:pP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   команда передаётся в </a:t>
            </a:r>
            <a:r>
              <a:rPr lang="ru-RU" sz="1800" i="1">
                <a:solidFill>
                  <a:srgbClr val="993300"/>
                </a:solidFill>
                <a:latin typeface="Times New Roman" pitchFamily="18" charset="0"/>
              </a:rPr>
              <a:t>устройство управления</a:t>
            </a: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 (в</a:t>
            </a:r>
            <a:r>
              <a:rPr lang="ru-RU" sz="1800" i="1">
                <a:solidFill>
                  <a:srgbClr val="993300"/>
                </a:solidFill>
                <a:latin typeface="Times New Roman" pitchFamily="18" charset="0"/>
              </a:rPr>
              <a:t> регистр команд</a:t>
            </a: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);</a:t>
            </a:r>
          </a:p>
          <a:p>
            <a:pPr>
              <a:buFontTx/>
              <a:buChar char="•"/>
              <a:tabLst>
                <a:tab pos="292100" algn="l"/>
                <a:tab pos="381000" algn="l"/>
              </a:tabLst>
            </a:pPr>
            <a:r>
              <a:rPr lang="ru-RU" sz="1800" i="1">
                <a:solidFill>
                  <a:srgbClr val="993300"/>
                </a:solidFill>
                <a:latin typeface="Times New Roman" pitchFamily="18" charset="0"/>
              </a:rPr>
              <a:t>   устройство управления</a:t>
            </a: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 расшифровывает адресное поле команды;</a:t>
            </a:r>
          </a:p>
          <a:p>
            <a:pPr>
              <a:buFontTx/>
              <a:buChar char="•"/>
              <a:tabLst>
                <a:tab pos="292100" algn="l"/>
                <a:tab pos="381000" algn="l"/>
              </a:tabLst>
            </a:pP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   по сигналам устройства управления операнды выбираются из памяти </a:t>
            </a:r>
            <a:r>
              <a:rPr lang="ru-RU" sz="1800" i="1">
                <a:solidFill>
                  <a:srgbClr val="993300"/>
                </a:solidFill>
                <a:latin typeface="Times New Roman" pitchFamily="18" charset="0"/>
              </a:rPr>
              <a:t>в АЛУ </a:t>
            </a:r>
          </a:p>
          <a:p>
            <a:pPr>
              <a:tabLst>
                <a:tab pos="292100" algn="l"/>
                <a:tab pos="381000" algn="l"/>
              </a:tabLst>
            </a:pP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    (в</a:t>
            </a:r>
            <a:r>
              <a:rPr lang="ru-RU" sz="1800" i="1">
                <a:solidFill>
                  <a:srgbClr val="993300"/>
                </a:solidFill>
                <a:latin typeface="Times New Roman" pitchFamily="18" charset="0"/>
              </a:rPr>
              <a:t> регистры операндов</a:t>
            </a: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);</a:t>
            </a:r>
          </a:p>
          <a:p>
            <a:pPr>
              <a:buFontTx/>
              <a:buChar char="•"/>
              <a:tabLst>
                <a:tab pos="292100" algn="l"/>
                <a:tab pos="381000" algn="l"/>
              </a:tabLst>
            </a:pPr>
            <a:r>
              <a:rPr lang="ru-RU" sz="1800" i="1">
                <a:solidFill>
                  <a:srgbClr val="993300"/>
                </a:solidFill>
                <a:latin typeface="Times New Roman" pitchFamily="18" charset="0"/>
              </a:rPr>
              <a:t>  УУ</a:t>
            </a: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 расшифровывает код операции и выдаёт сигнал </a:t>
            </a:r>
            <a:r>
              <a:rPr lang="ru-RU" sz="1800" i="1">
                <a:solidFill>
                  <a:srgbClr val="993300"/>
                </a:solidFill>
                <a:latin typeface="Times New Roman" pitchFamily="18" charset="0"/>
              </a:rPr>
              <a:t>АЛУ</a:t>
            </a: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 выполнить операцию;</a:t>
            </a:r>
          </a:p>
          <a:p>
            <a:pPr>
              <a:buFontTx/>
              <a:buChar char="•"/>
              <a:tabLst>
                <a:tab pos="292100" algn="l"/>
                <a:tab pos="381000" algn="l"/>
              </a:tabLst>
            </a:pP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   результат операции остаётся в</a:t>
            </a:r>
            <a:r>
              <a:rPr lang="ru-RU" sz="1800" i="1">
                <a:solidFill>
                  <a:srgbClr val="993300"/>
                </a:solidFill>
                <a:latin typeface="Times New Roman" pitchFamily="18" charset="0"/>
              </a:rPr>
              <a:t> процессоре</a:t>
            </a: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, либо возвращается в </a:t>
            </a:r>
            <a:r>
              <a:rPr lang="ru-RU" sz="1800" i="1">
                <a:solidFill>
                  <a:srgbClr val="993300"/>
                </a:solidFill>
                <a:latin typeface="Times New Roman" pitchFamily="18" charset="0"/>
              </a:rPr>
              <a:t>ОЗУ</a:t>
            </a: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.</a:t>
            </a:r>
            <a:endParaRPr lang="ru-RU" sz="1800" i="1">
              <a:solidFill>
                <a:srgbClr val="993300"/>
              </a:solidFill>
              <a:latin typeface="Times New Roman" pitchFamily="18" charset="0"/>
            </a:endParaRPr>
          </a:p>
          <a:p>
            <a:pPr>
              <a:tabLst>
                <a:tab pos="292100" algn="l"/>
                <a:tab pos="381000" algn="l"/>
              </a:tabLst>
            </a:pPr>
            <a:r>
              <a:rPr lang="ru-RU" sz="1600" b="0">
                <a:solidFill>
                  <a:srgbClr val="9933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3276600" y="2667000"/>
            <a:ext cx="5732463" cy="300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ru-RU" b="0">
                <a:latin typeface="Times New Roman" pitchFamily="18" charset="0"/>
              </a:rPr>
              <a:t>             </a:t>
            </a:r>
            <a:r>
              <a:rPr lang="ru-RU" sz="3200">
                <a:latin typeface="Times New Roman" pitchFamily="18" charset="0"/>
              </a:rPr>
              <a:t> </a:t>
            </a:r>
            <a:r>
              <a:rPr lang="ru-RU" sz="3200">
                <a:solidFill>
                  <a:srgbClr val="CC3300"/>
                </a:solidFill>
                <a:latin typeface="Times New Roman" pitchFamily="18" charset="0"/>
              </a:rPr>
              <a:t>процессор </a:t>
            </a:r>
            <a:r>
              <a:rPr lang="ru-RU" sz="3200">
                <a:latin typeface="Times New Roman" pitchFamily="18" charset="0"/>
              </a:rPr>
              <a:t>  </a:t>
            </a:r>
          </a:p>
          <a:p>
            <a:pPr>
              <a:lnSpc>
                <a:spcPct val="90000"/>
              </a:lnSpc>
            </a:pPr>
            <a:r>
              <a:rPr lang="ru-RU" sz="2800">
                <a:latin typeface="Times New Roman" pitchFamily="18" charset="0"/>
              </a:rPr>
              <a:t>  </a:t>
            </a:r>
            <a:r>
              <a:rPr lang="ru-RU" sz="2400">
                <a:latin typeface="Times New Roman" pitchFamily="18" charset="0"/>
              </a:rPr>
              <a:t>       </a:t>
            </a:r>
          </a:p>
          <a:p>
            <a:pPr>
              <a:lnSpc>
                <a:spcPct val="80000"/>
              </a:lnSpc>
            </a:pPr>
            <a:r>
              <a:rPr lang="ru-RU" sz="2400">
                <a:latin typeface="Times New Roman" pitchFamily="18" charset="0"/>
              </a:rPr>
              <a:t>   </a:t>
            </a:r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счетчик команд  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                                             УУ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   регистр команд</a:t>
            </a:r>
          </a:p>
          <a:p>
            <a:pPr>
              <a:lnSpc>
                <a:spcPct val="80000"/>
              </a:lnSpc>
            </a:pPr>
            <a:endParaRPr lang="ru-RU" sz="240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  регистры операндов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                                            АЛУ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      сумматор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8" grpId="0" animBg="1"/>
      <p:bldP spid="6159" grpId="0" animBg="1"/>
      <p:bldP spid="6160" grpId="0" animBg="1"/>
      <p:bldP spid="616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3EE356-9DB0-45FB-93C6-B18979DC7FF8}" type="slidenum">
              <a:rPr lang="ru-RU">
                <a:latin typeface="Arial" pitchFamily="34" charset="0"/>
              </a:rPr>
              <a:pPr/>
              <a:t>15</a:t>
            </a:fld>
            <a:endParaRPr lang="ru-RU">
              <a:latin typeface="Arial" pitchFamily="34" charset="0"/>
            </a:endParaRPr>
          </a:p>
        </p:txBody>
      </p:sp>
      <p:sp>
        <p:nvSpPr>
          <p:cNvPr id="10243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Архитектуры компьютеров</a:t>
            </a:r>
          </a:p>
        </p:txBody>
      </p:sp>
      <p:sp>
        <p:nvSpPr>
          <p:cNvPr id="187408" name="Rectangle 16"/>
          <p:cNvSpPr>
            <a:spLocks noChangeArrowheads="1"/>
          </p:cNvSpPr>
          <p:nvPr/>
        </p:nvSpPr>
        <p:spPr bwMode="auto">
          <a:xfrm>
            <a:off x="804863" y="1068388"/>
            <a:ext cx="20605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200" b="1"/>
              <a:t>фон Неймана</a:t>
            </a:r>
          </a:p>
        </p:txBody>
      </p:sp>
      <p:sp>
        <p:nvSpPr>
          <p:cNvPr id="187428" name="Rectangle 36"/>
          <p:cNvSpPr>
            <a:spLocks noChangeArrowheads="1"/>
          </p:cNvSpPr>
          <p:nvPr/>
        </p:nvSpPr>
        <p:spPr bwMode="auto">
          <a:xfrm>
            <a:off x="4833938" y="936625"/>
            <a:ext cx="25638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200" b="1"/>
              <a:t>многомашинная</a:t>
            </a:r>
            <a:br>
              <a:rPr lang="ru-RU" sz="2200" b="1"/>
            </a:br>
            <a:r>
              <a:rPr lang="ru-RU" b="1"/>
              <a:t>(</a:t>
            </a:r>
            <a:r>
              <a:rPr lang="ru-RU"/>
              <a:t>независимые задачи)</a:t>
            </a:r>
          </a:p>
        </p:txBody>
      </p:sp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1160463" y="1665288"/>
            <a:ext cx="1181100" cy="1601787"/>
            <a:chOff x="519" y="978"/>
            <a:chExt cx="892" cy="1233"/>
          </a:xfrm>
        </p:grpSpPr>
        <p:sp>
          <p:nvSpPr>
            <p:cNvPr id="187423" name="Rectangle 31"/>
            <p:cNvSpPr>
              <a:spLocks noChangeArrowheads="1"/>
            </p:cNvSpPr>
            <p:nvPr/>
          </p:nvSpPr>
          <p:spPr bwMode="auto">
            <a:xfrm>
              <a:off x="519" y="1912"/>
              <a:ext cx="892" cy="299"/>
            </a:xfrm>
            <a:prstGeom prst="rect">
              <a:avLst/>
            </a:prstGeom>
            <a:solidFill>
              <a:srgbClr val="D1D1FF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latin typeface="Arial" charset="0"/>
                </a:rPr>
                <a:t>ОЗУ</a:t>
              </a:r>
            </a:p>
          </p:txBody>
        </p:sp>
        <p:sp>
          <p:nvSpPr>
            <p:cNvPr id="10302" name="AutoShape 32"/>
            <p:cNvSpPr>
              <a:spLocks noChangeArrowheads="1"/>
            </p:cNvSpPr>
            <p:nvPr/>
          </p:nvSpPr>
          <p:spPr bwMode="auto">
            <a:xfrm>
              <a:off x="881" y="1593"/>
              <a:ext cx="177" cy="311"/>
            </a:xfrm>
            <a:prstGeom prst="upDownArrow">
              <a:avLst>
                <a:gd name="adj1" fmla="val 50000"/>
                <a:gd name="adj2" fmla="val 35141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" name="Group 39"/>
            <p:cNvGrpSpPr>
              <a:grpSpLocks/>
            </p:cNvGrpSpPr>
            <p:nvPr/>
          </p:nvGrpSpPr>
          <p:grpSpPr bwMode="auto">
            <a:xfrm>
              <a:off x="700" y="978"/>
              <a:ext cx="557" cy="616"/>
              <a:chOff x="1941" y="1324"/>
              <a:chExt cx="557" cy="616"/>
            </a:xfrm>
          </p:grpSpPr>
          <p:sp>
            <p:nvSpPr>
              <p:cNvPr id="187429" name="Rectangle 37"/>
              <p:cNvSpPr>
                <a:spLocks noChangeArrowheads="1"/>
              </p:cNvSpPr>
              <p:nvPr/>
            </p:nvSpPr>
            <p:spPr bwMode="auto">
              <a:xfrm>
                <a:off x="1941" y="1640"/>
                <a:ext cx="558" cy="299"/>
              </a:xfrm>
              <a:prstGeom prst="rect">
                <a:avLst/>
              </a:prstGeom>
              <a:solidFill>
                <a:srgbClr val="FFFFCC"/>
              </a:solidFill>
              <a:ln w="952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ru-RU">
                    <a:latin typeface="Arial" charset="0"/>
                  </a:rPr>
                  <a:t>АЛУ</a:t>
                </a:r>
              </a:p>
            </p:txBody>
          </p:sp>
          <p:sp>
            <p:nvSpPr>
              <p:cNvPr id="187430" name="Rectangle 38"/>
              <p:cNvSpPr>
                <a:spLocks noChangeArrowheads="1"/>
              </p:cNvSpPr>
              <p:nvPr/>
            </p:nvSpPr>
            <p:spPr bwMode="auto">
              <a:xfrm>
                <a:off x="1941" y="1324"/>
                <a:ext cx="558" cy="2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ru-RU" b="1">
                    <a:solidFill>
                      <a:schemeClr val="bg1"/>
                    </a:solidFill>
                    <a:latin typeface="Arial" charset="0"/>
                  </a:rPr>
                  <a:t>УУ</a:t>
                </a:r>
              </a:p>
            </p:txBody>
          </p:sp>
        </p:grpSp>
      </p:grpSp>
      <p:grpSp>
        <p:nvGrpSpPr>
          <p:cNvPr id="4" name="Group 59"/>
          <p:cNvGrpSpPr>
            <a:grpSpLocks/>
          </p:cNvGrpSpPr>
          <p:nvPr/>
        </p:nvGrpSpPr>
        <p:grpSpPr bwMode="auto">
          <a:xfrm>
            <a:off x="3722688" y="1576388"/>
            <a:ext cx="4468812" cy="1828800"/>
            <a:chOff x="2222" y="846"/>
            <a:chExt cx="3185" cy="1411"/>
          </a:xfrm>
        </p:grpSpPr>
        <p:grpSp>
          <p:nvGrpSpPr>
            <p:cNvPr id="5" name="Group 45"/>
            <p:cNvGrpSpPr>
              <a:grpSpLocks/>
            </p:cNvGrpSpPr>
            <p:nvPr/>
          </p:nvGrpSpPr>
          <p:grpSpPr bwMode="auto">
            <a:xfrm>
              <a:off x="2271" y="937"/>
              <a:ext cx="892" cy="1233"/>
              <a:chOff x="2206" y="919"/>
              <a:chExt cx="892" cy="1233"/>
            </a:xfrm>
          </p:grpSpPr>
          <p:sp>
            <p:nvSpPr>
              <p:cNvPr id="187432" name="Rectangle 40"/>
              <p:cNvSpPr>
                <a:spLocks noChangeArrowheads="1"/>
              </p:cNvSpPr>
              <p:nvPr/>
            </p:nvSpPr>
            <p:spPr bwMode="auto">
              <a:xfrm>
                <a:off x="2206" y="1853"/>
                <a:ext cx="893" cy="299"/>
              </a:xfrm>
              <a:prstGeom prst="rect">
                <a:avLst/>
              </a:prstGeom>
              <a:solidFill>
                <a:srgbClr val="D1D1FF"/>
              </a:solidFill>
              <a:ln w="952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ru-RU">
                    <a:latin typeface="Arial" charset="0"/>
                  </a:rPr>
                  <a:t>ОЗУ</a:t>
                </a:r>
              </a:p>
            </p:txBody>
          </p:sp>
          <p:sp>
            <p:nvSpPr>
              <p:cNvPr id="10297" name="AutoShape 41"/>
              <p:cNvSpPr>
                <a:spLocks noChangeArrowheads="1"/>
              </p:cNvSpPr>
              <p:nvPr/>
            </p:nvSpPr>
            <p:spPr bwMode="auto">
              <a:xfrm>
                <a:off x="2568" y="1534"/>
                <a:ext cx="177" cy="311"/>
              </a:xfrm>
              <a:prstGeom prst="upDownArrow">
                <a:avLst>
                  <a:gd name="adj1" fmla="val 50000"/>
                  <a:gd name="adj2" fmla="val 35141"/>
                </a:avLst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6" name="Group 42"/>
              <p:cNvGrpSpPr>
                <a:grpSpLocks/>
              </p:cNvGrpSpPr>
              <p:nvPr/>
            </p:nvGrpSpPr>
            <p:grpSpPr bwMode="auto">
              <a:xfrm>
                <a:off x="2387" y="919"/>
                <a:ext cx="557" cy="616"/>
                <a:chOff x="1941" y="1324"/>
                <a:chExt cx="557" cy="616"/>
              </a:xfrm>
            </p:grpSpPr>
            <p:sp>
              <p:nvSpPr>
                <p:cNvPr id="187435" name="Rectangle 43"/>
                <p:cNvSpPr>
                  <a:spLocks noChangeArrowheads="1"/>
                </p:cNvSpPr>
                <p:nvPr/>
              </p:nvSpPr>
              <p:spPr bwMode="auto">
                <a:xfrm>
                  <a:off x="1941" y="1641"/>
                  <a:ext cx="558" cy="299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ru-RU">
                      <a:latin typeface="Arial" charset="0"/>
                    </a:rPr>
                    <a:t>АЛУ</a:t>
                  </a:r>
                </a:p>
              </p:txBody>
            </p:sp>
            <p:sp>
              <p:nvSpPr>
                <p:cNvPr id="187436" name="Rectangle 44"/>
                <p:cNvSpPr>
                  <a:spLocks noChangeArrowheads="1"/>
                </p:cNvSpPr>
                <p:nvPr/>
              </p:nvSpPr>
              <p:spPr bwMode="auto">
                <a:xfrm>
                  <a:off x="1941" y="1324"/>
                  <a:ext cx="558" cy="299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ru-RU" b="1">
                      <a:solidFill>
                        <a:schemeClr val="bg1"/>
                      </a:solidFill>
                      <a:latin typeface="Arial" charset="0"/>
                    </a:rPr>
                    <a:t>УУ</a:t>
                  </a:r>
                </a:p>
              </p:txBody>
            </p:sp>
          </p:grpSp>
        </p:grpSp>
        <p:grpSp>
          <p:nvGrpSpPr>
            <p:cNvPr id="7" name="Group 46"/>
            <p:cNvGrpSpPr>
              <a:grpSpLocks/>
            </p:cNvGrpSpPr>
            <p:nvPr/>
          </p:nvGrpSpPr>
          <p:grpSpPr bwMode="auto">
            <a:xfrm>
              <a:off x="3361" y="937"/>
              <a:ext cx="892" cy="1233"/>
              <a:chOff x="2206" y="919"/>
              <a:chExt cx="892" cy="1233"/>
            </a:xfrm>
          </p:grpSpPr>
          <p:sp>
            <p:nvSpPr>
              <p:cNvPr id="187439" name="Rectangle 47"/>
              <p:cNvSpPr>
                <a:spLocks noChangeArrowheads="1"/>
              </p:cNvSpPr>
              <p:nvPr/>
            </p:nvSpPr>
            <p:spPr bwMode="auto">
              <a:xfrm>
                <a:off x="2206" y="1853"/>
                <a:ext cx="892" cy="299"/>
              </a:xfrm>
              <a:prstGeom prst="rect">
                <a:avLst/>
              </a:prstGeom>
              <a:solidFill>
                <a:srgbClr val="D1D1FF"/>
              </a:solidFill>
              <a:ln w="952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ru-RU">
                    <a:latin typeface="Arial" charset="0"/>
                  </a:rPr>
                  <a:t>ОЗУ</a:t>
                </a:r>
              </a:p>
            </p:txBody>
          </p:sp>
          <p:sp>
            <p:nvSpPr>
              <p:cNvPr id="10292" name="AutoShape 48"/>
              <p:cNvSpPr>
                <a:spLocks noChangeArrowheads="1"/>
              </p:cNvSpPr>
              <p:nvPr/>
            </p:nvSpPr>
            <p:spPr bwMode="auto">
              <a:xfrm>
                <a:off x="2568" y="1534"/>
                <a:ext cx="177" cy="311"/>
              </a:xfrm>
              <a:prstGeom prst="upDownArrow">
                <a:avLst>
                  <a:gd name="adj1" fmla="val 50000"/>
                  <a:gd name="adj2" fmla="val 35141"/>
                </a:avLst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8" name="Group 49"/>
              <p:cNvGrpSpPr>
                <a:grpSpLocks/>
              </p:cNvGrpSpPr>
              <p:nvPr/>
            </p:nvGrpSpPr>
            <p:grpSpPr bwMode="auto">
              <a:xfrm>
                <a:off x="2387" y="919"/>
                <a:ext cx="557" cy="616"/>
                <a:chOff x="1941" y="1324"/>
                <a:chExt cx="557" cy="616"/>
              </a:xfrm>
            </p:grpSpPr>
            <p:sp>
              <p:nvSpPr>
                <p:cNvPr id="187442" name="Rectangle 50"/>
                <p:cNvSpPr>
                  <a:spLocks noChangeArrowheads="1"/>
                </p:cNvSpPr>
                <p:nvPr/>
              </p:nvSpPr>
              <p:spPr bwMode="auto">
                <a:xfrm>
                  <a:off x="1941" y="1641"/>
                  <a:ext cx="557" cy="299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ru-RU">
                      <a:latin typeface="Arial" charset="0"/>
                    </a:rPr>
                    <a:t>АЛУ</a:t>
                  </a:r>
                </a:p>
              </p:txBody>
            </p:sp>
            <p:sp>
              <p:nvSpPr>
                <p:cNvPr id="187443" name="Rectangle 51"/>
                <p:cNvSpPr>
                  <a:spLocks noChangeArrowheads="1"/>
                </p:cNvSpPr>
                <p:nvPr/>
              </p:nvSpPr>
              <p:spPr bwMode="auto">
                <a:xfrm>
                  <a:off x="1941" y="1324"/>
                  <a:ext cx="557" cy="299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ru-RU" b="1">
                      <a:solidFill>
                        <a:schemeClr val="bg1"/>
                      </a:solidFill>
                      <a:latin typeface="Arial" charset="0"/>
                    </a:rPr>
                    <a:t>УУ</a:t>
                  </a:r>
                </a:p>
              </p:txBody>
            </p:sp>
          </p:grpSp>
        </p:grpSp>
        <p:grpSp>
          <p:nvGrpSpPr>
            <p:cNvPr id="9" name="Group 52"/>
            <p:cNvGrpSpPr>
              <a:grpSpLocks/>
            </p:cNvGrpSpPr>
            <p:nvPr/>
          </p:nvGrpSpPr>
          <p:grpSpPr bwMode="auto">
            <a:xfrm>
              <a:off x="4452" y="937"/>
              <a:ext cx="892" cy="1233"/>
              <a:chOff x="2206" y="919"/>
              <a:chExt cx="892" cy="1233"/>
            </a:xfrm>
          </p:grpSpPr>
          <p:sp>
            <p:nvSpPr>
              <p:cNvPr id="187445" name="Rectangle 53"/>
              <p:cNvSpPr>
                <a:spLocks noChangeArrowheads="1"/>
              </p:cNvSpPr>
              <p:nvPr/>
            </p:nvSpPr>
            <p:spPr bwMode="auto">
              <a:xfrm>
                <a:off x="2206" y="1853"/>
                <a:ext cx="892" cy="299"/>
              </a:xfrm>
              <a:prstGeom prst="rect">
                <a:avLst/>
              </a:prstGeom>
              <a:solidFill>
                <a:srgbClr val="D1D1FF"/>
              </a:solidFill>
              <a:ln w="952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ru-RU">
                    <a:latin typeface="Arial" charset="0"/>
                  </a:rPr>
                  <a:t>ОЗУ</a:t>
                </a:r>
              </a:p>
            </p:txBody>
          </p:sp>
          <p:sp>
            <p:nvSpPr>
              <p:cNvPr id="10287" name="AutoShape 54"/>
              <p:cNvSpPr>
                <a:spLocks noChangeArrowheads="1"/>
              </p:cNvSpPr>
              <p:nvPr/>
            </p:nvSpPr>
            <p:spPr bwMode="auto">
              <a:xfrm>
                <a:off x="2568" y="1534"/>
                <a:ext cx="177" cy="311"/>
              </a:xfrm>
              <a:prstGeom prst="upDownArrow">
                <a:avLst>
                  <a:gd name="adj1" fmla="val 50000"/>
                  <a:gd name="adj2" fmla="val 35141"/>
                </a:avLst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" name="Group 55"/>
              <p:cNvGrpSpPr>
                <a:grpSpLocks/>
              </p:cNvGrpSpPr>
              <p:nvPr/>
            </p:nvGrpSpPr>
            <p:grpSpPr bwMode="auto">
              <a:xfrm>
                <a:off x="2387" y="919"/>
                <a:ext cx="557" cy="616"/>
                <a:chOff x="1941" y="1324"/>
                <a:chExt cx="557" cy="616"/>
              </a:xfrm>
            </p:grpSpPr>
            <p:sp>
              <p:nvSpPr>
                <p:cNvPr id="187448" name="Rectangle 56"/>
                <p:cNvSpPr>
                  <a:spLocks noChangeArrowheads="1"/>
                </p:cNvSpPr>
                <p:nvPr/>
              </p:nvSpPr>
              <p:spPr bwMode="auto">
                <a:xfrm>
                  <a:off x="1941" y="1641"/>
                  <a:ext cx="557" cy="299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ru-RU">
                      <a:latin typeface="Arial" charset="0"/>
                    </a:rPr>
                    <a:t>АЛУ</a:t>
                  </a:r>
                </a:p>
              </p:txBody>
            </p:sp>
            <p:sp>
              <p:nvSpPr>
                <p:cNvPr id="187449" name="Rectangle 57"/>
                <p:cNvSpPr>
                  <a:spLocks noChangeArrowheads="1"/>
                </p:cNvSpPr>
                <p:nvPr/>
              </p:nvSpPr>
              <p:spPr bwMode="auto">
                <a:xfrm>
                  <a:off x="1941" y="1324"/>
                  <a:ext cx="557" cy="299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ru-RU" b="1">
                      <a:solidFill>
                        <a:schemeClr val="bg1"/>
                      </a:solidFill>
                      <a:latin typeface="Arial" charset="0"/>
                    </a:rPr>
                    <a:t>УУ</a:t>
                  </a:r>
                </a:p>
              </p:txBody>
            </p:sp>
          </p:grpSp>
        </p:grpSp>
        <p:sp>
          <p:nvSpPr>
            <p:cNvPr id="10285" name="Rectangle 58"/>
            <p:cNvSpPr>
              <a:spLocks noChangeArrowheads="1"/>
            </p:cNvSpPr>
            <p:nvPr/>
          </p:nvSpPr>
          <p:spPr bwMode="auto">
            <a:xfrm>
              <a:off x="2222" y="846"/>
              <a:ext cx="3185" cy="1411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87453" name="Rectangle 61"/>
          <p:cNvSpPr>
            <a:spLocks noChangeArrowheads="1"/>
          </p:cNvSpPr>
          <p:nvPr/>
        </p:nvSpPr>
        <p:spPr bwMode="auto">
          <a:xfrm>
            <a:off x="830263" y="3690938"/>
            <a:ext cx="2997200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200" b="1"/>
              <a:t>многопроцессорная</a:t>
            </a:r>
            <a:br>
              <a:rPr lang="ru-RU" sz="2200" b="1"/>
            </a:br>
            <a:r>
              <a:rPr lang="ru-RU" b="1"/>
              <a:t>(</a:t>
            </a:r>
            <a:r>
              <a:rPr lang="ru-RU"/>
              <a:t>части одной задачи, </a:t>
            </a:r>
            <a:br>
              <a:rPr lang="ru-RU"/>
            </a:br>
            <a:r>
              <a:rPr lang="ru-RU"/>
              <a:t>по разным программам)</a:t>
            </a:r>
          </a:p>
        </p:txBody>
      </p:sp>
      <p:grpSp>
        <p:nvGrpSpPr>
          <p:cNvPr id="11" name="Group 102"/>
          <p:cNvGrpSpPr>
            <a:grpSpLocks/>
          </p:cNvGrpSpPr>
          <p:nvPr/>
        </p:nvGrpSpPr>
        <p:grpSpPr bwMode="auto">
          <a:xfrm>
            <a:off x="390525" y="4618038"/>
            <a:ext cx="3994150" cy="1828800"/>
            <a:chOff x="228" y="2639"/>
            <a:chExt cx="2516" cy="1152"/>
          </a:xfrm>
        </p:grpSpPr>
        <p:sp>
          <p:nvSpPr>
            <p:cNvPr id="10268" name="AutoShape 65"/>
            <p:cNvSpPr>
              <a:spLocks noChangeArrowheads="1"/>
            </p:cNvSpPr>
            <p:nvPr/>
          </p:nvSpPr>
          <p:spPr bwMode="auto">
            <a:xfrm>
              <a:off x="562" y="3215"/>
              <a:ext cx="157" cy="254"/>
            </a:xfrm>
            <a:prstGeom prst="upDownArrow">
              <a:avLst>
                <a:gd name="adj1" fmla="val 50000"/>
                <a:gd name="adj2" fmla="val 32357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2" name="Group 66"/>
            <p:cNvGrpSpPr>
              <a:grpSpLocks/>
            </p:cNvGrpSpPr>
            <p:nvPr/>
          </p:nvGrpSpPr>
          <p:grpSpPr bwMode="auto">
            <a:xfrm>
              <a:off x="402" y="2713"/>
              <a:ext cx="493" cy="503"/>
              <a:chOff x="1941" y="1324"/>
              <a:chExt cx="557" cy="616"/>
            </a:xfrm>
          </p:grpSpPr>
          <p:sp>
            <p:nvSpPr>
              <p:cNvPr id="187459" name="Rectangle 67"/>
              <p:cNvSpPr>
                <a:spLocks noChangeArrowheads="1"/>
              </p:cNvSpPr>
              <p:nvPr/>
            </p:nvSpPr>
            <p:spPr bwMode="auto">
              <a:xfrm>
                <a:off x="1941" y="1641"/>
                <a:ext cx="557" cy="299"/>
              </a:xfrm>
              <a:prstGeom prst="rect">
                <a:avLst/>
              </a:prstGeom>
              <a:solidFill>
                <a:srgbClr val="FFFFCC"/>
              </a:solidFill>
              <a:ln w="952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ru-RU">
                    <a:latin typeface="Arial" charset="0"/>
                  </a:rPr>
                  <a:t>АЛУ</a:t>
                </a:r>
              </a:p>
            </p:txBody>
          </p:sp>
          <p:sp>
            <p:nvSpPr>
              <p:cNvPr id="187460" name="Rectangle 68"/>
              <p:cNvSpPr>
                <a:spLocks noChangeArrowheads="1"/>
              </p:cNvSpPr>
              <p:nvPr/>
            </p:nvSpPr>
            <p:spPr bwMode="auto">
              <a:xfrm>
                <a:off x="1941" y="1324"/>
                <a:ext cx="557" cy="2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ru-RU" b="1">
                    <a:solidFill>
                      <a:schemeClr val="bg1"/>
                    </a:solidFill>
                    <a:latin typeface="Arial" charset="0"/>
                  </a:rPr>
                  <a:t>УУ</a:t>
                </a:r>
              </a:p>
            </p:txBody>
          </p:sp>
        </p:grpSp>
        <p:sp>
          <p:nvSpPr>
            <p:cNvPr id="187462" name="Rectangle 70"/>
            <p:cNvSpPr>
              <a:spLocks noChangeArrowheads="1"/>
            </p:cNvSpPr>
            <p:nvPr/>
          </p:nvSpPr>
          <p:spPr bwMode="auto">
            <a:xfrm>
              <a:off x="272" y="3476"/>
              <a:ext cx="2410" cy="244"/>
            </a:xfrm>
            <a:prstGeom prst="rect">
              <a:avLst/>
            </a:prstGeom>
            <a:solidFill>
              <a:srgbClr val="D1D1FF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latin typeface="Arial" charset="0"/>
                </a:rPr>
                <a:t>ОЗУ</a:t>
              </a:r>
            </a:p>
          </p:txBody>
        </p:sp>
        <p:sp>
          <p:nvSpPr>
            <p:cNvPr id="10271" name="AutoShape 71"/>
            <p:cNvSpPr>
              <a:spLocks noChangeArrowheads="1"/>
            </p:cNvSpPr>
            <p:nvPr/>
          </p:nvSpPr>
          <p:spPr bwMode="auto">
            <a:xfrm>
              <a:off x="1403" y="3215"/>
              <a:ext cx="156" cy="254"/>
            </a:xfrm>
            <a:prstGeom prst="upDownArrow">
              <a:avLst>
                <a:gd name="adj1" fmla="val 50000"/>
                <a:gd name="adj2" fmla="val 32564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3" name="Group 72"/>
            <p:cNvGrpSpPr>
              <a:grpSpLocks/>
            </p:cNvGrpSpPr>
            <p:nvPr/>
          </p:nvGrpSpPr>
          <p:grpSpPr bwMode="auto">
            <a:xfrm>
              <a:off x="1243" y="2713"/>
              <a:ext cx="492" cy="503"/>
              <a:chOff x="1941" y="1324"/>
              <a:chExt cx="557" cy="616"/>
            </a:xfrm>
          </p:grpSpPr>
          <p:sp>
            <p:nvSpPr>
              <p:cNvPr id="187465" name="Rectangle 73"/>
              <p:cNvSpPr>
                <a:spLocks noChangeArrowheads="1"/>
              </p:cNvSpPr>
              <p:nvPr/>
            </p:nvSpPr>
            <p:spPr bwMode="auto">
              <a:xfrm>
                <a:off x="1941" y="1641"/>
                <a:ext cx="557" cy="299"/>
              </a:xfrm>
              <a:prstGeom prst="rect">
                <a:avLst/>
              </a:prstGeom>
              <a:solidFill>
                <a:srgbClr val="FFFFCC"/>
              </a:solidFill>
              <a:ln w="952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ru-RU">
                    <a:latin typeface="Arial" charset="0"/>
                  </a:rPr>
                  <a:t>АЛУ</a:t>
                </a:r>
              </a:p>
            </p:txBody>
          </p:sp>
          <p:sp>
            <p:nvSpPr>
              <p:cNvPr id="187466" name="Rectangle 74"/>
              <p:cNvSpPr>
                <a:spLocks noChangeArrowheads="1"/>
              </p:cNvSpPr>
              <p:nvPr/>
            </p:nvSpPr>
            <p:spPr bwMode="auto">
              <a:xfrm>
                <a:off x="1941" y="1324"/>
                <a:ext cx="557" cy="2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ru-RU" b="1">
                    <a:solidFill>
                      <a:schemeClr val="bg1"/>
                    </a:solidFill>
                    <a:latin typeface="Arial" charset="0"/>
                  </a:rPr>
                  <a:t>УУ</a:t>
                </a:r>
              </a:p>
            </p:txBody>
          </p:sp>
        </p:grpSp>
        <p:sp>
          <p:nvSpPr>
            <p:cNvPr id="10273" name="AutoShape 77"/>
            <p:cNvSpPr>
              <a:spLocks noChangeArrowheads="1"/>
            </p:cNvSpPr>
            <p:nvPr/>
          </p:nvSpPr>
          <p:spPr bwMode="auto">
            <a:xfrm>
              <a:off x="2237" y="3215"/>
              <a:ext cx="156" cy="254"/>
            </a:xfrm>
            <a:prstGeom prst="upDownArrow">
              <a:avLst>
                <a:gd name="adj1" fmla="val 50000"/>
                <a:gd name="adj2" fmla="val 32564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4" name="Group 78"/>
            <p:cNvGrpSpPr>
              <a:grpSpLocks/>
            </p:cNvGrpSpPr>
            <p:nvPr/>
          </p:nvGrpSpPr>
          <p:grpSpPr bwMode="auto">
            <a:xfrm>
              <a:off x="2077" y="2713"/>
              <a:ext cx="492" cy="503"/>
              <a:chOff x="1941" y="1324"/>
              <a:chExt cx="557" cy="616"/>
            </a:xfrm>
          </p:grpSpPr>
          <p:sp>
            <p:nvSpPr>
              <p:cNvPr id="187471" name="Rectangle 79"/>
              <p:cNvSpPr>
                <a:spLocks noChangeArrowheads="1"/>
              </p:cNvSpPr>
              <p:nvPr/>
            </p:nvSpPr>
            <p:spPr bwMode="auto">
              <a:xfrm>
                <a:off x="1941" y="1641"/>
                <a:ext cx="557" cy="299"/>
              </a:xfrm>
              <a:prstGeom prst="rect">
                <a:avLst/>
              </a:prstGeom>
              <a:solidFill>
                <a:srgbClr val="FFFFCC"/>
              </a:solidFill>
              <a:ln w="952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ru-RU">
                    <a:latin typeface="Arial" charset="0"/>
                  </a:rPr>
                  <a:t>АЛУ</a:t>
                </a:r>
              </a:p>
            </p:txBody>
          </p:sp>
          <p:sp>
            <p:nvSpPr>
              <p:cNvPr id="187472" name="Rectangle 80"/>
              <p:cNvSpPr>
                <a:spLocks noChangeArrowheads="1"/>
              </p:cNvSpPr>
              <p:nvPr/>
            </p:nvSpPr>
            <p:spPr bwMode="auto">
              <a:xfrm>
                <a:off x="1941" y="1324"/>
                <a:ext cx="557" cy="2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ru-RU" b="1">
                    <a:solidFill>
                      <a:schemeClr val="bg1"/>
                    </a:solidFill>
                    <a:latin typeface="Arial" charset="0"/>
                  </a:rPr>
                  <a:t>УУ</a:t>
                </a:r>
              </a:p>
            </p:txBody>
          </p:sp>
        </p:grpSp>
        <p:sp>
          <p:nvSpPr>
            <p:cNvPr id="10275" name="Rectangle 81"/>
            <p:cNvSpPr>
              <a:spLocks noChangeArrowheads="1"/>
            </p:cNvSpPr>
            <p:nvPr/>
          </p:nvSpPr>
          <p:spPr bwMode="auto">
            <a:xfrm>
              <a:off x="228" y="2639"/>
              <a:ext cx="2516" cy="1152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5" name="Group 124"/>
          <p:cNvGrpSpPr>
            <a:grpSpLocks/>
          </p:cNvGrpSpPr>
          <p:nvPr/>
        </p:nvGrpSpPr>
        <p:grpSpPr bwMode="auto">
          <a:xfrm>
            <a:off x="4654550" y="4478338"/>
            <a:ext cx="3994150" cy="1968500"/>
            <a:chOff x="2932" y="2680"/>
            <a:chExt cx="2516" cy="1240"/>
          </a:xfrm>
        </p:grpSpPr>
        <p:sp>
          <p:nvSpPr>
            <p:cNvPr id="10253" name="AutoShape 104"/>
            <p:cNvSpPr>
              <a:spLocks noChangeArrowheads="1"/>
            </p:cNvSpPr>
            <p:nvPr/>
          </p:nvSpPr>
          <p:spPr bwMode="auto">
            <a:xfrm>
              <a:off x="3266" y="3421"/>
              <a:ext cx="157" cy="177"/>
            </a:xfrm>
            <a:prstGeom prst="upDownArrow">
              <a:avLst>
                <a:gd name="adj1" fmla="val 50000"/>
                <a:gd name="adj2" fmla="val 22548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7498" name="Rectangle 106"/>
            <p:cNvSpPr>
              <a:spLocks noChangeArrowheads="1"/>
            </p:cNvSpPr>
            <p:nvPr/>
          </p:nvSpPr>
          <p:spPr bwMode="auto">
            <a:xfrm>
              <a:off x="3112" y="3172"/>
              <a:ext cx="493" cy="244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latin typeface="Arial" charset="0"/>
                </a:rPr>
                <a:t>АЛУ</a:t>
              </a:r>
            </a:p>
          </p:txBody>
        </p:sp>
        <p:sp>
          <p:nvSpPr>
            <p:cNvPr id="187500" name="Rectangle 108"/>
            <p:cNvSpPr>
              <a:spLocks noChangeArrowheads="1"/>
            </p:cNvSpPr>
            <p:nvPr/>
          </p:nvSpPr>
          <p:spPr bwMode="auto">
            <a:xfrm>
              <a:off x="2976" y="3605"/>
              <a:ext cx="2410" cy="244"/>
            </a:xfrm>
            <a:prstGeom prst="rect">
              <a:avLst/>
            </a:prstGeom>
            <a:solidFill>
              <a:srgbClr val="D1D1FF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latin typeface="Arial" charset="0"/>
                </a:rPr>
                <a:t>ОЗУ</a:t>
              </a:r>
            </a:p>
          </p:txBody>
        </p:sp>
        <p:sp>
          <p:nvSpPr>
            <p:cNvPr id="10256" name="AutoShape 109"/>
            <p:cNvSpPr>
              <a:spLocks noChangeArrowheads="1"/>
            </p:cNvSpPr>
            <p:nvPr/>
          </p:nvSpPr>
          <p:spPr bwMode="auto">
            <a:xfrm>
              <a:off x="4107" y="3421"/>
              <a:ext cx="156" cy="177"/>
            </a:xfrm>
            <a:prstGeom prst="upDownArrow">
              <a:avLst>
                <a:gd name="adj1" fmla="val 50000"/>
                <a:gd name="adj2" fmla="val 22692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7503" name="Rectangle 111"/>
            <p:cNvSpPr>
              <a:spLocks noChangeArrowheads="1"/>
            </p:cNvSpPr>
            <p:nvPr/>
          </p:nvSpPr>
          <p:spPr bwMode="auto">
            <a:xfrm>
              <a:off x="3953" y="3172"/>
              <a:ext cx="492" cy="244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latin typeface="Arial" charset="0"/>
                </a:rPr>
                <a:t>АЛУ</a:t>
              </a:r>
            </a:p>
          </p:txBody>
        </p:sp>
        <p:sp>
          <p:nvSpPr>
            <p:cNvPr id="187504" name="Rectangle 112"/>
            <p:cNvSpPr>
              <a:spLocks noChangeArrowheads="1"/>
            </p:cNvSpPr>
            <p:nvPr/>
          </p:nvSpPr>
          <p:spPr bwMode="auto">
            <a:xfrm>
              <a:off x="2988" y="2731"/>
              <a:ext cx="2386" cy="244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 b="1">
                  <a:solidFill>
                    <a:schemeClr val="bg1"/>
                  </a:solidFill>
                  <a:latin typeface="Arial" charset="0"/>
                </a:rPr>
                <a:t>УУ</a:t>
              </a:r>
            </a:p>
          </p:txBody>
        </p:sp>
        <p:sp>
          <p:nvSpPr>
            <p:cNvPr id="10259" name="AutoShape 113"/>
            <p:cNvSpPr>
              <a:spLocks noChangeArrowheads="1"/>
            </p:cNvSpPr>
            <p:nvPr/>
          </p:nvSpPr>
          <p:spPr bwMode="auto">
            <a:xfrm>
              <a:off x="4941" y="3421"/>
              <a:ext cx="156" cy="177"/>
            </a:xfrm>
            <a:prstGeom prst="upDownArrow">
              <a:avLst>
                <a:gd name="adj1" fmla="val 50000"/>
                <a:gd name="adj2" fmla="val 22692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7507" name="Rectangle 115"/>
            <p:cNvSpPr>
              <a:spLocks noChangeArrowheads="1"/>
            </p:cNvSpPr>
            <p:nvPr/>
          </p:nvSpPr>
          <p:spPr bwMode="auto">
            <a:xfrm>
              <a:off x="4787" y="3172"/>
              <a:ext cx="492" cy="244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latin typeface="Arial" charset="0"/>
                </a:rPr>
                <a:t>АЛУ</a:t>
              </a:r>
            </a:p>
          </p:txBody>
        </p:sp>
        <p:sp>
          <p:nvSpPr>
            <p:cNvPr id="10261" name="Rectangle 117"/>
            <p:cNvSpPr>
              <a:spLocks noChangeArrowheads="1"/>
            </p:cNvSpPr>
            <p:nvPr/>
          </p:nvSpPr>
          <p:spPr bwMode="auto">
            <a:xfrm>
              <a:off x="2932" y="2680"/>
              <a:ext cx="2516" cy="1240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2" name="AutoShape 118"/>
            <p:cNvSpPr>
              <a:spLocks noChangeArrowheads="1"/>
            </p:cNvSpPr>
            <p:nvPr/>
          </p:nvSpPr>
          <p:spPr bwMode="auto">
            <a:xfrm>
              <a:off x="3266" y="3421"/>
              <a:ext cx="157" cy="177"/>
            </a:xfrm>
            <a:prstGeom prst="upDownArrow">
              <a:avLst>
                <a:gd name="adj1" fmla="val 50000"/>
                <a:gd name="adj2" fmla="val 22548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3" name="AutoShape 119"/>
            <p:cNvSpPr>
              <a:spLocks noChangeArrowheads="1"/>
            </p:cNvSpPr>
            <p:nvPr/>
          </p:nvSpPr>
          <p:spPr bwMode="auto">
            <a:xfrm>
              <a:off x="4107" y="3421"/>
              <a:ext cx="156" cy="177"/>
            </a:xfrm>
            <a:prstGeom prst="upDownArrow">
              <a:avLst>
                <a:gd name="adj1" fmla="val 50000"/>
                <a:gd name="adj2" fmla="val 22692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4" name="AutoShape 120"/>
            <p:cNvSpPr>
              <a:spLocks noChangeArrowheads="1"/>
            </p:cNvSpPr>
            <p:nvPr/>
          </p:nvSpPr>
          <p:spPr bwMode="auto">
            <a:xfrm>
              <a:off x="4941" y="3421"/>
              <a:ext cx="156" cy="177"/>
            </a:xfrm>
            <a:prstGeom prst="upDownArrow">
              <a:avLst>
                <a:gd name="adj1" fmla="val 50000"/>
                <a:gd name="adj2" fmla="val 22692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5" name="AutoShape 121"/>
            <p:cNvSpPr>
              <a:spLocks noChangeArrowheads="1"/>
            </p:cNvSpPr>
            <p:nvPr/>
          </p:nvSpPr>
          <p:spPr bwMode="auto">
            <a:xfrm>
              <a:off x="3260" y="2992"/>
              <a:ext cx="157" cy="177"/>
            </a:xfrm>
            <a:prstGeom prst="upDownArrow">
              <a:avLst>
                <a:gd name="adj1" fmla="val 50000"/>
                <a:gd name="adj2" fmla="val 22548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6" name="AutoShape 122"/>
            <p:cNvSpPr>
              <a:spLocks noChangeArrowheads="1"/>
            </p:cNvSpPr>
            <p:nvPr/>
          </p:nvSpPr>
          <p:spPr bwMode="auto">
            <a:xfrm>
              <a:off x="4101" y="2992"/>
              <a:ext cx="156" cy="177"/>
            </a:xfrm>
            <a:prstGeom prst="upDownArrow">
              <a:avLst>
                <a:gd name="adj1" fmla="val 50000"/>
                <a:gd name="adj2" fmla="val 22692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7" name="AutoShape 123"/>
            <p:cNvSpPr>
              <a:spLocks noChangeArrowheads="1"/>
            </p:cNvSpPr>
            <p:nvPr/>
          </p:nvSpPr>
          <p:spPr bwMode="auto">
            <a:xfrm>
              <a:off x="4935" y="2992"/>
              <a:ext cx="156" cy="177"/>
            </a:xfrm>
            <a:prstGeom prst="upDownArrow">
              <a:avLst>
                <a:gd name="adj1" fmla="val 50000"/>
                <a:gd name="adj2" fmla="val 22692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87517" name="Rectangle 125"/>
          <p:cNvSpPr>
            <a:spLocks noChangeArrowheads="1"/>
          </p:cNvSpPr>
          <p:nvPr/>
        </p:nvSpPr>
        <p:spPr bwMode="auto">
          <a:xfrm>
            <a:off x="4587875" y="3644900"/>
            <a:ext cx="4065588" cy="79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200" b="1"/>
              <a:t>параллельные процессоры</a:t>
            </a:r>
            <a:br>
              <a:rPr lang="ru-RU" sz="2200" b="1"/>
            </a:br>
            <a:r>
              <a:rPr lang="ru-RU" b="1"/>
              <a:t>(</a:t>
            </a:r>
            <a:r>
              <a:rPr lang="ru-RU"/>
              <a:t>части одной задачи, </a:t>
            </a:r>
            <a:br>
              <a:rPr lang="ru-RU"/>
            </a:br>
            <a:r>
              <a:rPr lang="ru-RU"/>
              <a:t>по одной программе)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7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7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87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408" grpId="0"/>
      <p:bldP spid="187428" grpId="0"/>
      <p:bldP spid="187453" grpId="0"/>
      <p:bldP spid="1875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3">
            <a:extLst>
              <a:ext uri="{FF2B5EF4-FFF2-40B4-BE49-F238E27FC236}">
                <a16:creationId xmlns:a16="http://schemas.microsoft.com/office/drawing/2014/main" id="{FF518D12-EDE1-42F3-810F-8139E68FB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E6E7183-322B-4787-92D4-0465448EF6BC}" type="slidenum">
              <a:rPr lang="ru-RU" altLang="ru-RU"/>
              <a:pPr eaLnBrk="1" hangingPunct="1"/>
              <a:t>2</a:t>
            </a:fld>
            <a:endParaRPr lang="ru-RU" altLang="ru-RU"/>
          </a:p>
        </p:txBody>
      </p:sp>
      <p:sp>
        <p:nvSpPr>
          <p:cNvPr id="5123" name="Line 2">
            <a:extLst>
              <a:ext uri="{FF2B5EF4-FFF2-40B4-BE49-F238E27FC236}">
                <a16:creationId xmlns:a16="http://schemas.microsoft.com/office/drawing/2014/main" id="{D5E96050-A2C3-47DA-B303-91543AAB4A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4" name="Text Box 3">
            <a:extLst>
              <a:ext uri="{FF2B5EF4-FFF2-40B4-BE49-F238E27FC236}">
                <a16:creationId xmlns:a16="http://schemas.microsoft.com/office/drawing/2014/main" id="{2556C373-D7F2-48E4-86B0-1471A153E0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000" b="1"/>
              <a:t>Определения</a:t>
            </a: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4EB655B3-732C-49A4-92B6-F89763BAC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850900"/>
            <a:ext cx="8140700" cy="362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1338" indent="-1841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2400" b="1">
                <a:solidFill>
                  <a:schemeClr val="accent2"/>
                </a:solidFill>
              </a:rPr>
              <a:t>Компьютер </a:t>
            </a:r>
            <a:r>
              <a:rPr lang="ru-RU" altLang="ru-RU" sz="2400" i="1"/>
              <a:t>(</a:t>
            </a:r>
            <a:r>
              <a:rPr lang="en-US" altLang="ru-RU" sz="2400" i="1"/>
              <a:t>computer</a:t>
            </a:r>
            <a:r>
              <a:rPr lang="ru-RU" altLang="ru-RU" sz="2400" i="1"/>
              <a:t>)</a:t>
            </a:r>
            <a:r>
              <a:rPr lang="ru-RU" altLang="ru-RU" sz="2400"/>
              <a:t> – это </a:t>
            </a:r>
            <a:r>
              <a:rPr lang="ru-RU" altLang="ru-RU" sz="2400" b="1"/>
              <a:t>программируемое</a:t>
            </a:r>
            <a:r>
              <a:rPr lang="ru-RU" altLang="ru-RU" sz="2400"/>
              <a:t> электронное устройство для обработки числовых и символьных данных.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ru-RU" altLang="ru-RU" sz="2000" b="1"/>
              <a:t>аналоговые</a:t>
            </a:r>
            <a:r>
              <a:rPr lang="ru-RU" altLang="ru-RU" sz="2000"/>
              <a:t> компьютеры – складывают и умножают аналоговые (непрерывные) сигналы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ru-RU" altLang="ru-RU" sz="2000" b="1"/>
              <a:t>цифровые </a:t>
            </a:r>
            <a:r>
              <a:rPr lang="ru-RU" altLang="ru-RU" sz="2000"/>
              <a:t>компьютеры – работают с цифровыми (дискретными) данными.</a:t>
            </a:r>
            <a:endParaRPr lang="ru-RU" altLang="ru-RU" sz="2000" b="1"/>
          </a:p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ru-RU" sz="2400" b="1" i="1">
                <a:solidFill>
                  <a:schemeClr val="accent2"/>
                </a:solidFill>
              </a:rPr>
              <a:t>Hardware</a:t>
            </a:r>
            <a:r>
              <a:rPr lang="en-US" altLang="ru-RU" sz="2400">
                <a:solidFill>
                  <a:schemeClr val="accent2"/>
                </a:solidFill>
              </a:rPr>
              <a:t> </a:t>
            </a:r>
            <a:r>
              <a:rPr lang="en-US" altLang="ru-RU" sz="2400"/>
              <a:t>– </a:t>
            </a:r>
            <a:r>
              <a:rPr lang="ru-RU" altLang="ru-RU" sz="2400"/>
              <a:t>аппаратное обеспечение, «железо».</a:t>
            </a:r>
            <a:endParaRPr lang="ru-RU" altLang="ru-RU" sz="2400" b="1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ru-RU" sz="2400" b="1" i="1">
                <a:solidFill>
                  <a:schemeClr val="accent2"/>
                </a:solidFill>
              </a:rPr>
              <a:t>Software</a:t>
            </a:r>
            <a:r>
              <a:rPr lang="en-US" altLang="ru-RU" sz="2400">
                <a:solidFill>
                  <a:schemeClr val="accent2"/>
                </a:solidFill>
              </a:rPr>
              <a:t> </a:t>
            </a:r>
            <a:r>
              <a:rPr lang="en-US" altLang="ru-RU" sz="2400"/>
              <a:t>– </a:t>
            </a:r>
            <a:r>
              <a:rPr lang="ru-RU" altLang="ru-RU" sz="2400"/>
              <a:t>программное обеспечение, «софт».</a:t>
            </a:r>
            <a:r>
              <a:rPr lang="ru-RU" altLang="ru-RU" sz="2400" b="1">
                <a:solidFill>
                  <a:schemeClr val="accent2"/>
                </a:solidFill>
              </a:rPr>
              <a:t> </a:t>
            </a:r>
          </a:p>
        </p:txBody>
      </p:sp>
      <p:grpSp>
        <p:nvGrpSpPr>
          <p:cNvPr id="2" name="Group 58">
            <a:extLst>
              <a:ext uri="{FF2B5EF4-FFF2-40B4-BE49-F238E27FC236}">
                <a16:creationId xmlns:a16="http://schemas.microsoft.com/office/drawing/2014/main" id="{4DAF8631-A9F4-45C9-A98A-E25E5FF92613}"/>
              </a:ext>
            </a:extLst>
          </p:cNvPr>
          <p:cNvGrpSpPr>
            <a:grpSpLocks/>
          </p:cNvGrpSpPr>
          <p:nvPr/>
        </p:nvGrpSpPr>
        <p:grpSpPr bwMode="auto">
          <a:xfrm>
            <a:off x="7437438" y="1755775"/>
            <a:ext cx="914400" cy="820738"/>
            <a:chOff x="3850" y="2052"/>
            <a:chExt cx="840" cy="788"/>
          </a:xfrm>
        </p:grpSpPr>
        <p:sp>
          <p:nvSpPr>
            <p:cNvPr id="5131" name="Freeform 56">
              <a:extLst>
                <a:ext uri="{FF2B5EF4-FFF2-40B4-BE49-F238E27FC236}">
                  <a16:creationId xmlns:a16="http://schemas.microsoft.com/office/drawing/2014/main" id="{E819A014-23CB-462C-8012-DD1B952669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5" y="2052"/>
              <a:ext cx="800" cy="788"/>
            </a:xfrm>
            <a:custGeom>
              <a:avLst/>
              <a:gdLst>
                <a:gd name="T0" fmla="*/ 0 w 800"/>
                <a:gd name="T1" fmla="*/ 0 h 788"/>
                <a:gd name="T2" fmla="*/ 0 w 800"/>
                <a:gd name="T3" fmla="*/ 788 h 788"/>
                <a:gd name="T4" fmla="*/ 800 w 800"/>
                <a:gd name="T5" fmla="*/ 788 h 788"/>
                <a:gd name="T6" fmla="*/ 0 60000 65536"/>
                <a:gd name="T7" fmla="*/ 0 60000 65536"/>
                <a:gd name="T8" fmla="*/ 0 60000 65536"/>
                <a:gd name="T9" fmla="*/ 0 w 800"/>
                <a:gd name="T10" fmla="*/ 0 h 788"/>
                <a:gd name="T11" fmla="*/ 800 w 800"/>
                <a:gd name="T12" fmla="*/ 788 h 7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00" h="788">
                  <a:moveTo>
                    <a:pt x="0" y="0"/>
                  </a:moveTo>
                  <a:cubicBezTo>
                    <a:pt x="0" y="263"/>
                    <a:pt x="0" y="525"/>
                    <a:pt x="0" y="788"/>
                  </a:cubicBezTo>
                  <a:lnTo>
                    <a:pt x="800" y="78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med" len="lg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5132" name="Freeform 57">
              <a:extLst>
                <a:ext uri="{FF2B5EF4-FFF2-40B4-BE49-F238E27FC236}">
                  <a16:creationId xmlns:a16="http://schemas.microsoft.com/office/drawing/2014/main" id="{1D9D7B00-FAD6-4B0C-887F-A0EB9A8FEB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0" y="2239"/>
              <a:ext cx="840" cy="537"/>
            </a:xfrm>
            <a:custGeom>
              <a:avLst/>
              <a:gdLst>
                <a:gd name="T0" fmla="*/ 0 w 840"/>
                <a:gd name="T1" fmla="*/ 270 h 537"/>
                <a:gd name="T2" fmla="*/ 194 w 840"/>
                <a:gd name="T3" fmla="*/ 0 h 537"/>
                <a:gd name="T4" fmla="*/ 346 w 840"/>
                <a:gd name="T5" fmla="*/ 270 h 537"/>
                <a:gd name="T6" fmla="*/ 582 w 840"/>
                <a:gd name="T7" fmla="*/ 306 h 537"/>
                <a:gd name="T8" fmla="*/ 658 w 840"/>
                <a:gd name="T9" fmla="*/ 523 h 537"/>
                <a:gd name="T10" fmla="*/ 699 w 840"/>
                <a:gd name="T11" fmla="*/ 388 h 537"/>
                <a:gd name="T12" fmla="*/ 734 w 840"/>
                <a:gd name="T13" fmla="*/ 94 h 537"/>
                <a:gd name="T14" fmla="*/ 840 w 840"/>
                <a:gd name="T15" fmla="*/ 235 h 53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40"/>
                <a:gd name="T25" fmla="*/ 0 h 537"/>
                <a:gd name="T26" fmla="*/ 840 w 840"/>
                <a:gd name="T27" fmla="*/ 537 h 53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40" h="537">
                  <a:moveTo>
                    <a:pt x="0" y="270"/>
                  </a:moveTo>
                  <a:cubicBezTo>
                    <a:pt x="68" y="135"/>
                    <a:pt x="136" y="0"/>
                    <a:pt x="194" y="0"/>
                  </a:cubicBezTo>
                  <a:cubicBezTo>
                    <a:pt x="252" y="0"/>
                    <a:pt x="281" y="219"/>
                    <a:pt x="346" y="270"/>
                  </a:cubicBezTo>
                  <a:cubicBezTo>
                    <a:pt x="411" y="321"/>
                    <a:pt x="530" y="264"/>
                    <a:pt x="582" y="306"/>
                  </a:cubicBezTo>
                  <a:cubicBezTo>
                    <a:pt x="634" y="348"/>
                    <a:pt x="639" y="509"/>
                    <a:pt x="658" y="523"/>
                  </a:cubicBezTo>
                  <a:cubicBezTo>
                    <a:pt x="677" y="537"/>
                    <a:pt x="686" y="459"/>
                    <a:pt x="699" y="388"/>
                  </a:cubicBezTo>
                  <a:cubicBezTo>
                    <a:pt x="712" y="317"/>
                    <a:pt x="710" y="120"/>
                    <a:pt x="734" y="94"/>
                  </a:cubicBezTo>
                  <a:cubicBezTo>
                    <a:pt x="758" y="68"/>
                    <a:pt x="823" y="210"/>
                    <a:pt x="840" y="235"/>
                  </a:cubicBezTo>
                </a:path>
              </a:pathLst>
            </a:cu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grpSp>
        <p:nvGrpSpPr>
          <p:cNvPr id="3" name="Group 64">
            <a:extLst>
              <a:ext uri="{FF2B5EF4-FFF2-40B4-BE49-F238E27FC236}">
                <a16:creationId xmlns:a16="http://schemas.microsoft.com/office/drawing/2014/main" id="{76C0737B-2596-4255-9978-F280E1A8CDED}"/>
              </a:ext>
            </a:extLst>
          </p:cNvPr>
          <p:cNvGrpSpPr>
            <a:grpSpLocks/>
          </p:cNvGrpSpPr>
          <p:nvPr/>
        </p:nvGrpSpPr>
        <p:grpSpPr bwMode="auto">
          <a:xfrm>
            <a:off x="7400925" y="2627313"/>
            <a:ext cx="946150" cy="820737"/>
            <a:chOff x="4080" y="2135"/>
            <a:chExt cx="596" cy="517"/>
          </a:xfrm>
        </p:grpSpPr>
        <p:sp>
          <p:nvSpPr>
            <p:cNvPr id="5128" name="Freeform 60">
              <a:extLst>
                <a:ext uri="{FF2B5EF4-FFF2-40B4-BE49-F238E27FC236}">
                  <a16:creationId xmlns:a16="http://schemas.microsoft.com/office/drawing/2014/main" id="{8FF10664-7C8C-4284-89B5-C03AE5BFF4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7" y="2135"/>
              <a:ext cx="549" cy="517"/>
            </a:xfrm>
            <a:custGeom>
              <a:avLst/>
              <a:gdLst>
                <a:gd name="T0" fmla="*/ 0 w 800"/>
                <a:gd name="T1" fmla="*/ 0 h 788"/>
                <a:gd name="T2" fmla="*/ 0 w 800"/>
                <a:gd name="T3" fmla="*/ 788 h 788"/>
                <a:gd name="T4" fmla="*/ 800 w 800"/>
                <a:gd name="T5" fmla="*/ 788 h 788"/>
                <a:gd name="T6" fmla="*/ 0 60000 65536"/>
                <a:gd name="T7" fmla="*/ 0 60000 65536"/>
                <a:gd name="T8" fmla="*/ 0 60000 65536"/>
                <a:gd name="T9" fmla="*/ 0 w 800"/>
                <a:gd name="T10" fmla="*/ 0 h 788"/>
                <a:gd name="T11" fmla="*/ 800 w 800"/>
                <a:gd name="T12" fmla="*/ 788 h 7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00" h="788">
                  <a:moveTo>
                    <a:pt x="0" y="0"/>
                  </a:moveTo>
                  <a:cubicBezTo>
                    <a:pt x="0" y="263"/>
                    <a:pt x="0" y="525"/>
                    <a:pt x="0" y="788"/>
                  </a:cubicBezTo>
                  <a:lnTo>
                    <a:pt x="800" y="78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med" len="lg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5129" name="Freeform 62">
              <a:extLst>
                <a:ext uri="{FF2B5EF4-FFF2-40B4-BE49-F238E27FC236}">
                  <a16:creationId xmlns:a16="http://schemas.microsoft.com/office/drawing/2014/main" id="{EE77EF10-ACC7-4959-9ED9-FF85022C660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6" y="2313"/>
              <a:ext cx="525" cy="336"/>
            </a:xfrm>
            <a:custGeom>
              <a:avLst/>
              <a:gdLst>
                <a:gd name="T0" fmla="*/ 0 w 525"/>
                <a:gd name="T1" fmla="*/ 18 h 336"/>
                <a:gd name="T2" fmla="*/ 105 w 525"/>
                <a:gd name="T3" fmla="*/ 18 h 336"/>
                <a:gd name="T4" fmla="*/ 105 w 525"/>
                <a:gd name="T5" fmla="*/ 336 h 336"/>
                <a:gd name="T6" fmla="*/ 201 w 525"/>
                <a:gd name="T7" fmla="*/ 336 h 336"/>
                <a:gd name="T8" fmla="*/ 201 w 525"/>
                <a:gd name="T9" fmla="*/ 12 h 336"/>
                <a:gd name="T10" fmla="*/ 288 w 525"/>
                <a:gd name="T11" fmla="*/ 12 h 336"/>
                <a:gd name="T12" fmla="*/ 288 w 525"/>
                <a:gd name="T13" fmla="*/ 336 h 336"/>
                <a:gd name="T14" fmla="*/ 441 w 525"/>
                <a:gd name="T15" fmla="*/ 336 h 336"/>
                <a:gd name="T16" fmla="*/ 441 w 525"/>
                <a:gd name="T17" fmla="*/ 0 h 336"/>
                <a:gd name="T18" fmla="*/ 525 w 525"/>
                <a:gd name="T19" fmla="*/ 0 h 3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25"/>
                <a:gd name="T31" fmla="*/ 0 h 336"/>
                <a:gd name="T32" fmla="*/ 525 w 525"/>
                <a:gd name="T33" fmla="*/ 336 h 3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25" h="336">
                  <a:moveTo>
                    <a:pt x="0" y="18"/>
                  </a:moveTo>
                  <a:lnTo>
                    <a:pt x="105" y="18"/>
                  </a:lnTo>
                  <a:lnTo>
                    <a:pt x="105" y="336"/>
                  </a:lnTo>
                  <a:lnTo>
                    <a:pt x="201" y="336"/>
                  </a:lnTo>
                  <a:lnTo>
                    <a:pt x="201" y="12"/>
                  </a:lnTo>
                  <a:lnTo>
                    <a:pt x="288" y="12"/>
                  </a:lnTo>
                  <a:lnTo>
                    <a:pt x="288" y="336"/>
                  </a:lnTo>
                  <a:lnTo>
                    <a:pt x="441" y="336"/>
                  </a:lnTo>
                  <a:lnTo>
                    <a:pt x="441" y="0"/>
                  </a:lnTo>
                  <a:lnTo>
                    <a:pt x="525" y="0"/>
                  </a:lnTo>
                </a:path>
              </a:pathLst>
            </a:cu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5130" name="Rectangle 63">
              <a:extLst>
                <a:ext uri="{FF2B5EF4-FFF2-40B4-BE49-F238E27FC236}">
                  <a16:creationId xmlns:a16="http://schemas.microsoft.com/office/drawing/2014/main" id="{CF744A26-161F-4E5E-B0D0-546E07D964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172"/>
              <a:ext cx="5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1200"/>
                <a:t>1  0 1 0 0 1</a:t>
              </a:r>
            </a:p>
          </p:txBody>
        </p:sp>
      </p:grp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3">
            <a:extLst>
              <a:ext uri="{FF2B5EF4-FFF2-40B4-BE49-F238E27FC236}">
                <a16:creationId xmlns:a16="http://schemas.microsoft.com/office/drawing/2014/main" id="{5976EAA7-42E8-41C1-B6FF-AA1390194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1E2A15A-C00E-40E9-8780-D05A229220E8}" type="slidenum">
              <a:rPr lang="ru-RU" altLang="ru-RU"/>
              <a:pPr eaLnBrk="1" hangingPunct="1"/>
              <a:t>3</a:t>
            </a:fld>
            <a:endParaRPr lang="ru-RU" altLang="ru-RU"/>
          </a:p>
        </p:txBody>
      </p:sp>
      <p:sp>
        <p:nvSpPr>
          <p:cNvPr id="6147" name="Line 2">
            <a:extLst>
              <a:ext uri="{FF2B5EF4-FFF2-40B4-BE49-F238E27FC236}">
                <a16:creationId xmlns:a16="http://schemas.microsoft.com/office/drawing/2014/main" id="{7B4A079B-7965-430B-9976-59A259F8B71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8" name="Text Box 3">
            <a:extLst>
              <a:ext uri="{FF2B5EF4-FFF2-40B4-BE49-F238E27FC236}">
                <a16:creationId xmlns:a16="http://schemas.microsoft.com/office/drawing/2014/main" id="{C41AE549-24BB-41E1-80E2-D63A6471B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000" b="1"/>
              <a:t>Определения</a:t>
            </a:r>
          </a:p>
        </p:txBody>
      </p:sp>
      <p:sp>
        <p:nvSpPr>
          <p:cNvPr id="179204" name="Text Box 4">
            <a:extLst>
              <a:ext uri="{FF2B5EF4-FFF2-40B4-BE49-F238E27FC236}">
                <a16:creationId xmlns:a16="http://schemas.microsoft.com/office/drawing/2014/main" id="{D0942A9A-4E65-4DCE-A2BC-6D69BB940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850900"/>
            <a:ext cx="8607425" cy="523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1338" indent="-1841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2400" b="1">
                <a:solidFill>
                  <a:schemeClr val="accent2"/>
                </a:solidFill>
              </a:rPr>
              <a:t>Программа </a:t>
            </a:r>
            <a:r>
              <a:rPr lang="ru-RU" altLang="ru-RU" sz="2400"/>
              <a:t>– это последовательность команд, которые должен выполнить компьютер.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2400" b="1">
                <a:solidFill>
                  <a:schemeClr val="accent2"/>
                </a:solidFill>
              </a:rPr>
              <a:t>Команда </a:t>
            </a:r>
            <a:r>
              <a:rPr lang="ru-RU" altLang="ru-RU" sz="2400"/>
              <a:t>– это описание операции (1…4 байта):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ru-RU" altLang="ru-RU" sz="2000" b="1"/>
              <a:t>код команды</a:t>
            </a:r>
            <a:endParaRPr lang="ru-RU" altLang="ru-RU" sz="2000"/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ru-RU" altLang="ru-RU" sz="2000" b="1"/>
              <a:t>операнды</a:t>
            </a:r>
            <a:r>
              <a:rPr lang="ru-RU" altLang="ru-RU" sz="2000"/>
              <a:t> – исходные данные (числа) или их адреса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ru-RU" altLang="ru-RU" sz="2000" b="1"/>
              <a:t>результат</a:t>
            </a:r>
            <a:r>
              <a:rPr lang="ru-RU" altLang="ru-RU" sz="2000"/>
              <a:t> (куда записать).</a:t>
            </a:r>
            <a:endParaRPr lang="ru-RU" altLang="ru-RU" sz="2000" b="1"/>
          </a:p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2400" b="1">
                <a:solidFill>
                  <a:schemeClr val="accent2"/>
                </a:solidFill>
              </a:rPr>
              <a:t>Типы команд</a:t>
            </a:r>
            <a:r>
              <a:rPr lang="ru-RU" altLang="ru-RU" sz="2400"/>
              <a:t>: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ru-RU" altLang="ru-RU" sz="2000" b="1"/>
              <a:t>безадресные </a:t>
            </a:r>
            <a:r>
              <a:rPr lang="ru-RU" altLang="ru-RU" sz="2000"/>
              <a:t>(1 байт)</a:t>
            </a:r>
            <a:r>
              <a:rPr lang="en-US" altLang="ru-RU" sz="2000" b="1"/>
              <a:t>               </a:t>
            </a:r>
            <a:r>
              <a:rPr lang="en-US" altLang="ru-RU" sz="2000"/>
              <a:t>– </a:t>
            </a:r>
            <a:r>
              <a:rPr lang="ru-RU" altLang="ru-RU" sz="2000"/>
              <a:t>увеличить </a:t>
            </a:r>
            <a:r>
              <a:rPr lang="ru-RU" altLang="ru-RU" sz="2000" i="1"/>
              <a:t>регистр</a:t>
            </a:r>
            <a:r>
              <a:rPr lang="ru-RU" altLang="ru-RU" sz="2000"/>
              <a:t> </a:t>
            </a:r>
            <a:r>
              <a:rPr lang="en-US" altLang="ru-RU" sz="2000"/>
              <a:t>AX </a:t>
            </a:r>
            <a:r>
              <a:rPr lang="ru-RU" altLang="ru-RU" sz="2000"/>
              <a:t>на 1</a:t>
            </a:r>
            <a:br>
              <a:rPr lang="ru-RU" altLang="ru-RU" sz="2000"/>
            </a:br>
            <a:r>
              <a:rPr lang="ru-RU" altLang="ru-RU" sz="2000"/>
              <a:t>   </a:t>
            </a:r>
            <a:r>
              <a:rPr lang="ru-RU" altLang="ru-RU" sz="2000" b="1" i="1">
                <a:solidFill>
                  <a:schemeClr val="accent2"/>
                </a:solidFill>
              </a:rPr>
              <a:t>регистр</a:t>
            </a:r>
            <a:r>
              <a:rPr lang="ru-RU" altLang="ru-RU" sz="2000"/>
              <a:t> – ячейка быстродействующей памяти, </a:t>
            </a:r>
            <a:r>
              <a:rPr lang="en-US" altLang="ru-RU" sz="2000"/>
              <a:t> </a:t>
            </a:r>
            <a:br>
              <a:rPr lang="ru-RU" altLang="ru-RU" sz="2000"/>
            </a:br>
            <a:r>
              <a:rPr lang="ru-RU" altLang="ru-RU" sz="2000"/>
              <a:t>                    </a:t>
            </a:r>
            <a:r>
              <a:rPr lang="en-US" altLang="ru-RU" sz="2000"/>
              <a:t>   </a:t>
            </a:r>
            <a:r>
              <a:rPr lang="ru-RU" altLang="ru-RU" sz="2000"/>
              <a:t>расположенная в процессоре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ru-RU" altLang="ru-RU" sz="2000" b="1"/>
              <a:t>одноадресные</a:t>
            </a:r>
            <a:r>
              <a:rPr lang="ru-RU" altLang="ru-RU" sz="2000"/>
              <a:t> (2 байта)</a:t>
            </a:r>
            <a:r>
              <a:rPr lang="en-US" altLang="ru-RU" sz="2000"/>
              <a:t>                   AX </a:t>
            </a:r>
            <a:r>
              <a:rPr lang="en-US" altLang="ru-RU" sz="2000">
                <a:sym typeface="Symbol" panose="05050102010706020507" pitchFamily="18" charset="2"/>
              </a:rPr>
              <a:t></a:t>
            </a:r>
            <a:r>
              <a:rPr lang="en-US" altLang="ru-RU" sz="2000"/>
              <a:t> AX + 2 </a:t>
            </a:r>
          </a:p>
          <a:p>
            <a:pPr lvl="1">
              <a:spcBef>
                <a:spcPct val="40000"/>
              </a:spcBef>
              <a:buFontTx/>
              <a:buChar char="•"/>
            </a:pPr>
            <a:r>
              <a:rPr lang="ru-RU" altLang="ru-RU" sz="2000" b="1"/>
              <a:t>двухадресные</a:t>
            </a:r>
            <a:r>
              <a:rPr lang="ru-RU" altLang="ru-RU" sz="2000"/>
              <a:t> (3 байта)</a:t>
            </a:r>
            <a:r>
              <a:rPr lang="en-US" altLang="ru-RU" sz="2000"/>
              <a:t>                                           X </a:t>
            </a:r>
            <a:r>
              <a:rPr lang="en-US" altLang="ru-RU" sz="2000">
                <a:sym typeface="Symbol" panose="05050102010706020507" pitchFamily="18" charset="2"/>
              </a:rPr>
              <a:t></a:t>
            </a:r>
            <a:r>
              <a:rPr lang="en-US" altLang="ru-RU" sz="2000"/>
              <a:t> X + 2    </a:t>
            </a:r>
            <a:endParaRPr lang="ru-RU" altLang="ru-RU" sz="2000"/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ru-RU" altLang="ru-RU" sz="2000" b="1"/>
              <a:t>трехадресные</a:t>
            </a:r>
            <a:r>
              <a:rPr lang="ru-RU" altLang="ru-RU"/>
              <a:t> (4 байта)</a:t>
            </a:r>
            <a:r>
              <a:rPr lang="en-US" altLang="ru-RU"/>
              <a:t>                                                            Y</a:t>
            </a:r>
            <a:r>
              <a:rPr lang="en-US" altLang="ru-RU" sz="2000"/>
              <a:t> </a:t>
            </a:r>
            <a:r>
              <a:rPr lang="en-US" altLang="ru-RU" sz="2000">
                <a:sym typeface="Symbol" panose="05050102010706020507" pitchFamily="18" charset="2"/>
              </a:rPr>
              <a:t></a:t>
            </a:r>
            <a:r>
              <a:rPr lang="en-US" altLang="ru-RU" sz="2000"/>
              <a:t> X + 2 </a:t>
            </a:r>
            <a:endParaRPr lang="ru-RU" altLang="ru-RU" sz="2000"/>
          </a:p>
        </p:txBody>
      </p:sp>
      <p:sp>
        <p:nvSpPr>
          <p:cNvPr id="179233" name="Rectangle 33">
            <a:extLst>
              <a:ext uri="{FF2B5EF4-FFF2-40B4-BE49-F238E27FC236}">
                <a16:creationId xmlns:a16="http://schemas.microsoft.com/office/drawing/2014/main" id="{8FE84A2F-F0AE-46B2-9046-200A36DC1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9988" y="3832225"/>
            <a:ext cx="887412" cy="3460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latin typeface="Arial" charset="0"/>
              </a:rPr>
              <a:t>inc AX</a:t>
            </a:r>
            <a:endParaRPr lang="ru-RU" b="1">
              <a:latin typeface="Arial" charset="0"/>
            </a:endParaRPr>
          </a:p>
        </p:txBody>
      </p:sp>
      <p:sp>
        <p:nvSpPr>
          <p:cNvPr id="179234" name="Rectangle 34">
            <a:extLst>
              <a:ext uri="{FF2B5EF4-FFF2-40B4-BE49-F238E27FC236}">
                <a16:creationId xmlns:a16="http://schemas.microsoft.com/office/drawing/2014/main" id="{424B8F6E-7308-491B-A72F-E47AB09E5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6225" y="4830763"/>
            <a:ext cx="1157288" cy="3460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latin typeface="Arial" charset="0"/>
              </a:rPr>
              <a:t>add AX, 2</a:t>
            </a:r>
            <a:endParaRPr lang="ru-RU" b="1">
              <a:latin typeface="Arial" charset="0"/>
            </a:endParaRPr>
          </a:p>
        </p:txBody>
      </p:sp>
      <p:graphicFrame>
        <p:nvGraphicFramePr>
          <p:cNvPr id="179252" name="Group 52">
            <a:extLst>
              <a:ext uri="{FF2B5EF4-FFF2-40B4-BE49-F238E27FC236}">
                <a16:creationId xmlns:a16="http://schemas.microsoft.com/office/drawing/2014/main" id="{81CE1053-C187-4FE8-977C-97DB36660728}"/>
              </a:ext>
            </a:extLst>
          </p:cNvPr>
          <p:cNvGraphicFramePr>
            <a:graphicFrameLocks noGrp="1"/>
          </p:cNvGraphicFramePr>
          <p:nvPr/>
        </p:nvGraphicFramePr>
        <p:xfrm>
          <a:off x="7019925" y="4765675"/>
          <a:ext cx="1801813" cy="396875"/>
        </p:xfrm>
        <a:graphic>
          <a:graphicData uri="http://schemas.openxmlformats.org/drawingml/2006/table">
            <a:tbl>
              <a:tblPr/>
              <a:tblGrid>
                <a:gridCol w="104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0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ax,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93" marB="4579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93" marB="457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9263" name="Group 63">
            <a:extLst>
              <a:ext uri="{FF2B5EF4-FFF2-40B4-BE49-F238E27FC236}">
                <a16:creationId xmlns:a16="http://schemas.microsoft.com/office/drawing/2014/main" id="{2C3D816D-7B22-4AC6-BD68-565140F14F74}"/>
              </a:ext>
            </a:extLst>
          </p:cNvPr>
          <p:cNvGraphicFramePr>
            <a:graphicFrameLocks noGrp="1"/>
          </p:cNvGraphicFramePr>
          <p:nvPr/>
        </p:nvGraphicFramePr>
        <p:xfrm>
          <a:off x="4137025" y="5243513"/>
          <a:ext cx="2562225" cy="396875"/>
        </p:xfrm>
        <a:graphic>
          <a:graphicData uri="http://schemas.openxmlformats.org/drawingml/2006/table">
            <a:tbl>
              <a:tblPr/>
              <a:tblGrid>
                <a:gridCol w="104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0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93" marB="4579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93" marB="457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93" marB="457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9276" name="Group 76">
            <a:extLst>
              <a:ext uri="{FF2B5EF4-FFF2-40B4-BE49-F238E27FC236}">
                <a16:creationId xmlns:a16="http://schemas.microsoft.com/office/drawing/2014/main" id="{C4534DB4-E6A6-472F-97BE-46430DC99583}"/>
              </a:ext>
            </a:extLst>
          </p:cNvPr>
          <p:cNvGraphicFramePr>
            <a:graphicFrameLocks noGrp="1"/>
          </p:cNvGraphicFramePr>
          <p:nvPr/>
        </p:nvGraphicFramePr>
        <p:xfrm>
          <a:off x="4137025" y="5737225"/>
          <a:ext cx="3322638" cy="396875"/>
        </p:xfrm>
        <a:graphic>
          <a:graphicData uri="http://schemas.openxmlformats.org/drawingml/2006/table">
            <a:tbl>
              <a:tblPr/>
              <a:tblGrid>
                <a:gridCol w="104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0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04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93" marB="4579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93" marB="457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93" marB="457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93" marB="457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9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9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9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79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9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792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792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92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7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7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792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79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792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79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4" grpId="0" build="allAtOnce"/>
      <p:bldP spid="179233" grpId="0" animBg="1"/>
      <p:bldP spid="1792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9" name="Group 107"/>
          <p:cNvGrpSpPr>
            <a:grpSpLocks/>
          </p:cNvGrpSpPr>
          <p:nvPr/>
        </p:nvGrpSpPr>
        <p:grpSpPr bwMode="auto">
          <a:xfrm>
            <a:off x="0" y="152400"/>
            <a:ext cx="9040813" cy="6677025"/>
            <a:chOff x="0" y="96"/>
            <a:chExt cx="5695" cy="4206"/>
          </a:xfrm>
        </p:grpSpPr>
        <p:pic>
          <p:nvPicPr>
            <p:cNvPr id="3177" name="Picture 105" descr="ринтер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800" y="2880"/>
              <a:ext cx="888" cy="792"/>
            </a:xfrm>
            <a:prstGeom prst="rect">
              <a:avLst/>
            </a:prstGeom>
            <a:noFill/>
          </p:spPr>
        </p:pic>
        <p:pic>
          <p:nvPicPr>
            <p:cNvPr id="3160" name="Picture 88" descr="процессор вид4"/>
            <p:cNvPicPr>
              <a:picLocks noChangeAspect="1" noChangeArrowheads="1"/>
            </p:cNvPicPr>
            <p:nvPr/>
          </p:nvPicPr>
          <p:blipFill>
            <a:blip r:embed="rId6" cstate="print"/>
            <a:srcRect b="11017"/>
            <a:stretch>
              <a:fillRect/>
            </a:stretch>
          </p:blipFill>
          <p:spPr bwMode="auto">
            <a:xfrm>
              <a:off x="113" y="2270"/>
              <a:ext cx="912" cy="610"/>
            </a:xfrm>
            <a:prstGeom prst="rect">
              <a:avLst/>
            </a:prstGeom>
            <a:noFill/>
          </p:spPr>
        </p:pic>
        <p:pic>
          <p:nvPicPr>
            <p:cNvPr id="3158" name="Picture 86" descr="клавиатура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121" y="2976"/>
              <a:ext cx="768" cy="471"/>
            </a:xfrm>
            <a:prstGeom prst="rect">
              <a:avLst/>
            </a:prstGeom>
            <a:noFill/>
          </p:spPr>
        </p:pic>
        <p:pic>
          <p:nvPicPr>
            <p:cNvPr id="3153" name="Picture 81" descr="memory  DIMM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58" y="1702"/>
              <a:ext cx="942" cy="554"/>
            </a:xfrm>
            <a:prstGeom prst="rect">
              <a:avLst/>
            </a:prstGeom>
            <a:noFill/>
          </p:spPr>
        </p:pic>
        <p:sp>
          <p:nvSpPr>
            <p:cNvPr id="3111" name="Line 39"/>
            <p:cNvSpPr>
              <a:spLocks noChangeShapeType="1"/>
            </p:cNvSpPr>
            <p:nvPr/>
          </p:nvSpPr>
          <p:spPr bwMode="auto">
            <a:xfrm flipV="1">
              <a:off x="2544" y="1947"/>
              <a:ext cx="0" cy="453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14" name="Line 42"/>
            <p:cNvSpPr>
              <a:spLocks noChangeShapeType="1"/>
            </p:cNvSpPr>
            <p:nvPr/>
          </p:nvSpPr>
          <p:spPr bwMode="auto">
            <a:xfrm flipV="1">
              <a:off x="3297" y="1938"/>
              <a:ext cx="0" cy="462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3077" name="Object 5"/>
            <p:cNvGraphicFramePr>
              <a:graphicFrameLocks/>
            </p:cNvGraphicFramePr>
            <p:nvPr/>
          </p:nvGraphicFramePr>
          <p:xfrm>
            <a:off x="2081" y="1670"/>
            <a:ext cx="624" cy="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3" name="Clip" r:id="rId9" imgW="2286000" imgH="919080" progId="">
                    <p:embed/>
                  </p:oleObj>
                </mc:Choice>
                <mc:Fallback>
                  <p:oleObj name="Clip" r:id="rId9" imgW="2286000" imgH="919080" progId="">
                    <p:embed/>
                    <p:pic>
                      <p:nvPicPr>
                        <p:cNvPr id="0" name="Picture 5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81" y="1670"/>
                          <a:ext cx="624" cy="2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>
              <a:off x="1457" y="2400"/>
              <a:ext cx="3840" cy="0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1457" y="2736"/>
              <a:ext cx="3840" cy="0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3" name="AutoShape 21"/>
            <p:cNvSpPr>
              <a:spLocks noChangeArrowheads="1"/>
            </p:cNvSpPr>
            <p:nvPr/>
          </p:nvSpPr>
          <p:spPr bwMode="auto">
            <a:xfrm>
              <a:off x="1041" y="2224"/>
              <a:ext cx="400" cy="688"/>
            </a:xfrm>
            <a:prstGeom prst="leftArrow">
              <a:avLst>
                <a:gd name="adj1" fmla="val 50000"/>
                <a:gd name="adj2" fmla="val 49995"/>
              </a:avLst>
            </a:prstGeom>
            <a:solidFill>
              <a:srgbClr val="75AECB"/>
            </a:solidFill>
            <a:ln w="50800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4" name="AutoShape 22"/>
            <p:cNvSpPr>
              <a:spLocks noChangeArrowheads="1"/>
            </p:cNvSpPr>
            <p:nvPr/>
          </p:nvSpPr>
          <p:spPr bwMode="auto">
            <a:xfrm>
              <a:off x="5313" y="2224"/>
              <a:ext cx="351" cy="688"/>
            </a:xfrm>
            <a:prstGeom prst="rightArrow">
              <a:avLst>
                <a:gd name="adj1" fmla="val 50000"/>
                <a:gd name="adj2" fmla="val 50005"/>
              </a:avLst>
            </a:prstGeom>
            <a:solidFill>
              <a:srgbClr val="75AECB"/>
            </a:solidFill>
            <a:ln w="50800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5" name="Rectangle 23"/>
            <p:cNvSpPr>
              <a:spLocks noChangeArrowheads="1"/>
            </p:cNvSpPr>
            <p:nvPr/>
          </p:nvSpPr>
          <p:spPr bwMode="auto">
            <a:xfrm>
              <a:off x="929" y="96"/>
              <a:ext cx="4255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r>
                <a:rPr lang="ru-RU" sz="2800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 Общая структура персонального </a:t>
              </a:r>
            </a:p>
            <a:p>
              <a:r>
                <a:rPr lang="ru-RU" sz="2800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                    компьютера</a:t>
              </a:r>
            </a:p>
          </p:txBody>
        </p:sp>
        <p:sp>
          <p:nvSpPr>
            <p:cNvPr id="3096" name="Rectangle 24"/>
            <p:cNvSpPr>
              <a:spLocks noChangeArrowheads="1"/>
            </p:cNvSpPr>
            <p:nvPr/>
          </p:nvSpPr>
          <p:spPr bwMode="auto">
            <a:xfrm>
              <a:off x="1639" y="2390"/>
              <a:ext cx="352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lvl="1"/>
              <a:r>
                <a:rPr lang="ru-RU" sz="2800">
                  <a:solidFill>
                    <a:srgbClr val="000066"/>
                  </a:solidFill>
                  <a:latin typeface="Times New Roman" pitchFamily="18" charset="0"/>
                </a:rPr>
                <a:t>Системная магистраль (шина)</a:t>
              </a:r>
              <a:endParaRPr lang="ru-RU" sz="2400">
                <a:solidFill>
                  <a:srgbClr val="75AECB"/>
                </a:solidFill>
                <a:latin typeface="Times New Roman" pitchFamily="18" charset="0"/>
              </a:endParaRPr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V="1">
              <a:off x="4145" y="1920"/>
              <a:ext cx="0" cy="480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V="1">
              <a:off x="4961" y="1920"/>
              <a:ext cx="0" cy="480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9" name="Line 27"/>
            <p:cNvSpPr>
              <a:spLocks noChangeShapeType="1"/>
            </p:cNvSpPr>
            <p:nvPr/>
          </p:nvSpPr>
          <p:spPr bwMode="auto">
            <a:xfrm flipV="1">
              <a:off x="2273" y="2736"/>
              <a:ext cx="0" cy="288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35" name="Line 63"/>
            <p:cNvSpPr>
              <a:spLocks noChangeShapeType="1"/>
            </p:cNvSpPr>
            <p:nvPr/>
          </p:nvSpPr>
          <p:spPr bwMode="auto">
            <a:xfrm flipV="1">
              <a:off x="2993" y="2736"/>
              <a:ext cx="0" cy="288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37" name="Line 65"/>
            <p:cNvSpPr>
              <a:spLocks noChangeShapeType="1"/>
            </p:cNvSpPr>
            <p:nvPr/>
          </p:nvSpPr>
          <p:spPr bwMode="auto">
            <a:xfrm flipV="1">
              <a:off x="3761" y="2736"/>
              <a:ext cx="0" cy="288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38" name="Line 66"/>
            <p:cNvSpPr>
              <a:spLocks noChangeShapeType="1"/>
            </p:cNvSpPr>
            <p:nvPr/>
          </p:nvSpPr>
          <p:spPr bwMode="auto">
            <a:xfrm flipV="1">
              <a:off x="4464" y="2736"/>
              <a:ext cx="0" cy="288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42" name="Line 70"/>
            <p:cNvSpPr>
              <a:spLocks noChangeShapeType="1"/>
            </p:cNvSpPr>
            <p:nvPr/>
          </p:nvSpPr>
          <p:spPr bwMode="auto">
            <a:xfrm flipV="1">
              <a:off x="1601" y="2736"/>
              <a:ext cx="0" cy="288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43" name="Text Box 71"/>
            <p:cNvSpPr txBox="1">
              <a:spLocks noChangeArrowheads="1"/>
            </p:cNvSpPr>
            <p:nvPr/>
          </p:nvSpPr>
          <p:spPr bwMode="auto">
            <a:xfrm>
              <a:off x="0" y="768"/>
              <a:ext cx="1073" cy="518"/>
            </a:xfrm>
            <a:prstGeom prst="rect">
              <a:avLst/>
            </a:prstGeom>
            <a:noFill/>
            <a:ln w="508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800">
                  <a:solidFill>
                    <a:srgbClr val="3366FF"/>
                  </a:solidFill>
                  <a:latin typeface="Times New Roman" pitchFamily="18" charset="0"/>
                </a:rPr>
                <a:t> </a:t>
              </a:r>
              <a:r>
                <a:rPr lang="ru-RU" sz="2400" b="0">
                  <a:solidFill>
                    <a:srgbClr val="000066"/>
                  </a:solidFill>
                </a:rPr>
                <a:t>Основная</a:t>
              </a:r>
            </a:p>
            <a:p>
              <a:pPr algn="ctr"/>
              <a:r>
                <a:rPr lang="ru-RU" sz="2400" b="0">
                  <a:solidFill>
                    <a:srgbClr val="000066"/>
                  </a:solidFill>
                </a:rPr>
                <a:t>память</a:t>
              </a:r>
            </a:p>
          </p:txBody>
        </p:sp>
        <p:pic>
          <p:nvPicPr>
            <p:cNvPr id="3144" name="Picture 72" descr="монитор Nocia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1313" y="943"/>
              <a:ext cx="1008" cy="833"/>
            </a:xfrm>
            <a:prstGeom prst="rect">
              <a:avLst/>
            </a:prstGeom>
            <a:noFill/>
          </p:spPr>
        </p:pic>
        <p:sp>
          <p:nvSpPr>
            <p:cNvPr id="3145" name="Line 73"/>
            <p:cNvSpPr>
              <a:spLocks noChangeShapeType="1"/>
            </p:cNvSpPr>
            <p:nvPr/>
          </p:nvSpPr>
          <p:spPr bwMode="auto">
            <a:xfrm flipV="1">
              <a:off x="1697" y="1776"/>
              <a:ext cx="0" cy="624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47" name="Text Box 75"/>
            <p:cNvSpPr txBox="1">
              <a:spLocks noChangeArrowheads="1"/>
            </p:cNvSpPr>
            <p:nvPr/>
          </p:nvSpPr>
          <p:spPr bwMode="auto">
            <a:xfrm>
              <a:off x="1409" y="720"/>
              <a:ext cx="677" cy="231"/>
            </a:xfrm>
            <a:prstGeom prst="rect">
              <a:avLst/>
            </a:prstGeom>
            <a:noFill/>
            <a:ln w="508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800" b="0">
                  <a:solidFill>
                    <a:srgbClr val="000066"/>
                  </a:solidFill>
                </a:rPr>
                <a:t>Монитор</a:t>
              </a:r>
            </a:p>
          </p:txBody>
        </p:sp>
        <p:sp>
          <p:nvSpPr>
            <p:cNvPr id="3148" name="Text Box 76"/>
            <p:cNvSpPr txBox="1">
              <a:spLocks noChangeArrowheads="1"/>
            </p:cNvSpPr>
            <p:nvPr/>
          </p:nvSpPr>
          <p:spPr bwMode="auto">
            <a:xfrm>
              <a:off x="2129" y="720"/>
              <a:ext cx="1053" cy="231"/>
            </a:xfrm>
            <a:prstGeom prst="rect">
              <a:avLst/>
            </a:prstGeom>
            <a:noFill/>
            <a:ln w="508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800" b="0">
                  <a:solidFill>
                    <a:srgbClr val="000066"/>
                  </a:solidFill>
                </a:rPr>
                <a:t>Манипуляторы</a:t>
              </a:r>
            </a:p>
          </p:txBody>
        </p:sp>
        <p:sp>
          <p:nvSpPr>
            <p:cNvPr id="3149" name="Text Box 77"/>
            <p:cNvSpPr txBox="1">
              <a:spLocks noChangeArrowheads="1"/>
            </p:cNvSpPr>
            <p:nvPr/>
          </p:nvSpPr>
          <p:spPr bwMode="auto">
            <a:xfrm>
              <a:off x="3809" y="720"/>
              <a:ext cx="544" cy="404"/>
            </a:xfrm>
            <a:prstGeom prst="rect">
              <a:avLst/>
            </a:prstGeom>
            <a:noFill/>
            <a:ln w="508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800" b="0">
                  <a:solidFill>
                    <a:srgbClr val="000066"/>
                  </a:solidFill>
                </a:rPr>
                <a:t>Модем</a:t>
              </a:r>
            </a:p>
            <a:p>
              <a:endParaRPr lang="ru-RU" sz="1800" b="0">
                <a:solidFill>
                  <a:srgbClr val="000066"/>
                </a:solidFill>
              </a:endParaRPr>
            </a:p>
          </p:txBody>
        </p:sp>
        <p:sp>
          <p:nvSpPr>
            <p:cNvPr id="3150" name="Text Box 78"/>
            <p:cNvSpPr txBox="1">
              <a:spLocks noChangeArrowheads="1"/>
            </p:cNvSpPr>
            <p:nvPr/>
          </p:nvSpPr>
          <p:spPr bwMode="auto">
            <a:xfrm>
              <a:off x="3185" y="729"/>
              <a:ext cx="559" cy="231"/>
            </a:xfrm>
            <a:prstGeom prst="rect">
              <a:avLst/>
            </a:prstGeom>
            <a:noFill/>
            <a:ln w="508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800" b="0">
                  <a:solidFill>
                    <a:srgbClr val="000066"/>
                  </a:solidFill>
                </a:rPr>
                <a:t>Сканер</a:t>
              </a:r>
            </a:p>
          </p:txBody>
        </p:sp>
        <p:sp>
          <p:nvSpPr>
            <p:cNvPr id="3151" name="Text Box 79"/>
            <p:cNvSpPr txBox="1">
              <a:spLocks noChangeArrowheads="1"/>
            </p:cNvSpPr>
            <p:nvPr/>
          </p:nvSpPr>
          <p:spPr bwMode="auto">
            <a:xfrm>
              <a:off x="4433" y="720"/>
              <a:ext cx="1262" cy="577"/>
            </a:xfrm>
            <a:prstGeom prst="rect">
              <a:avLst/>
            </a:prstGeom>
            <a:noFill/>
            <a:ln w="508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800" b="0">
                  <a:solidFill>
                    <a:srgbClr val="000066"/>
                  </a:solidFill>
                </a:rPr>
                <a:t>Графопостроитель</a:t>
              </a:r>
            </a:p>
            <a:p>
              <a:r>
                <a:rPr lang="ru-RU" sz="1800" b="0">
                  <a:solidFill>
                    <a:srgbClr val="000066"/>
                  </a:solidFill>
                </a:rPr>
                <a:t>(плоттер)</a:t>
              </a:r>
            </a:p>
            <a:p>
              <a:endParaRPr lang="ru-RU" sz="1800" b="0">
                <a:solidFill>
                  <a:srgbClr val="000066"/>
                </a:solidFill>
              </a:endParaRPr>
            </a:p>
          </p:txBody>
        </p:sp>
        <p:pic>
          <p:nvPicPr>
            <p:cNvPr id="3152" name="Picture 80" descr="винчестер3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1985" y="3024"/>
              <a:ext cx="672" cy="488"/>
            </a:xfrm>
            <a:prstGeom prst="rect">
              <a:avLst/>
            </a:prstGeom>
            <a:noFill/>
          </p:spPr>
        </p:pic>
        <p:sp>
          <p:nvSpPr>
            <p:cNvPr id="3154" name="Text Box 82"/>
            <p:cNvSpPr txBox="1">
              <a:spLocks noChangeArrowheads="1"/>
            </p:cNvSpPr>
            <p:nvPr/>
          </p:nvSpPr>
          <p:spPr bwMode="auto">
            <a:xfrm>
              <a:off x="641" y="1536"/>
              <a:ext cx="394" cy="231"/>
            </a:xfrm>
            <a:prstGeom prst="rect">
              <a:avLst/>
            </a:prstGeom>
            <a:noFill/>
            <a:ln w="508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800" b="0">
                  <a:solidFill>
                    <a:srgbClr val="000066"/>
                  </a:solidFill>
                </a:rPr>
                <a:t>ОЗУ</a:t>
              </a:r>
            </a:p>
          </p:txBody>
        </p:sp>
        <p:sp>
          <p:nvSpPr>
            <p:cNvPr id="3155" name="Text Box 83"/>
            <p:cNvSpPr txBox="1">
              <a:spLocks noChangeArrowheads="1"/>
            </p:cNvSpPr>
            <p:nvPr/>
          </p:nvSpPr>
          <p:spPr bwMode="auto">
            <a:xfrm>
              <a:off x="17" y="1536"/>
              <a:ext cx="394" cy="231"/>
            </a:xfrm>
            <a:prstGeom prst="rect">
              <a:avLst/>
            </a:prstGeom>
            <a:noFill/>
            <a:ln w="508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800" b="0">
                  <a:solidFill>
                    <a:srgbClr val="000066"/>
                  </a:solidFill>
                </a:rPr>
                <a:t>ПЗУ</a:t>
              </a:r>
            </a:p>
          </p:txBody>
        </p:sp>
        <p:pic>
          <p:nvPicPr>
            <p:cNvPr id="3156" name="Picture 84" descr="плоттер HP 2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577" y="1136"/>
              <a:ext cx="832" cy="832"/>
            </a:xfrm>
            <a:prstGeom prst="rect">
              <a:avLst/>
            </a:prstGeom>
            <a:noFill/>
          </p:spPr>
        </p:pic>
        <p:pic>
          <p:nvPicPr>
            <p:cNvPr id="3157" name="Picture 85" descr="модем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713" y="1296"/>
              <a:ext cx="768" cy="576"/>
            </a:xfrm>
            <a:prstGeom prst="rect">
              <a:avLst/>
            </a:prstGeom>
            <a:noFill/>
          </p:spPr>
        </p:pic>
        <p:sp>
          <p:nvSpPr>
            <p:cNvPr id="3159" name="Text Box 87"/>
            <p:cNvSpPr txBox="1">
              <a:spLocks noChangeArrowheads="1"/>
            </p:cNvSpPr>
            <p:nvPr/>
          </p:nvSpPr>
          <p:spPr bwMode="auto">
            <a:xfrm>
              <a:off x="929" y="3561"/>
              <a:ext cx="828" cy="231"/>
            </a:xfrm>
            <a:prstGeom prst="rect">
              <a:avLst/>
            </a:prstGeom>
            <a:noFill/>
            <a:ln w="508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800" b="0">
                  <a:solidFill>
                    <a:srgbClr val="000066"/>
                  </a:solidFill>
                </a:rPr>
                <a:t>Клавиатура</a:t>
              </a:r>
            </a:p>
          </p:txBody>
        </p:sp>
        <p:sp>
          <p:nvSpPr>
            <p:cNvPr id="3161" name="Text Box 89"/>
            <p:cNvSpPr txBox="1">
              <a:spLocks noChangeArrowheads="1"/>
            </p:cNvSpPr>
            <p:nvPr/>
          </p:nvSpPr>
          <p:spPr bwMode="auto">
            <a:xfrm>
              <a:off x="65" y="2832"/>
              <a:ext cx="997" cy="288"/>
            </a:xfrm>
            <a:prstGeom prst="rect">
              <a:avLst/>
            </a:prstGeom>
            <a:noFill/>
            <a:ln w="508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0">
                  <a:solidFill>
                    <a:srgbClr val="000066"/>
                  </a:solidFill>
                </a:rPr>
                <a:t>Процессор</a:t>
              </a:r>
            </a:p>
          </p:txBody>
        </p:sp>
        <p:sp>
          <p:nvSpPr>
            <p:cNvPr id="3162" name="Line 90"/>
            <p:cNvSpPr>
              <a:spLocks noChangeShapeType="1"/>
            </p:cNvSpPr>
            <p:nvPr/>
          </p:nvSpPr>
          <p:spPr bwMode="auto">
            <a:xfrm flipV="1">
              <a:off x="305" y="1296"/>
              <a:ext cx="144" cy="240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63" name="Line 91"/>
            <p:cNvSpPr>
              <a:spLocks noChangeShapeType="1"/>
            </p:cNvSpPr>
            <p:nvPr/>
          </p:nvSpPr>
          <p:spPr bwMode="auto">
            <a:xfrm flipH="1" flipV="1">
              <a:off x="593" y="1296"/>
              <a:ext cx="144" cy="240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64" name="Text Box 92"/>
            <p:cNvSpPr txBox="1">
              <a:spLocks noChangeArrowheads="1"/>
            </p:cNvSpPr>
            <p:nvPr/>
          </p:nvSpPr>
          <p:spPr bwMode="auto">
            <a:xfrm>
              <a:off x="1745" y="3551"/>
              <a:ext cx="872" cy="577"/>
            </a:xfrm>
            <a:prstGeom prst="rect">
              <a:avLst/>
            </a:prstGeom>
            <a:noFill/>
            <a:ln w="508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800" b="0">
                  <a:solidFill>
                    <a:srgbClr val="000066"/>
                  </a:solidFill>
                </a:rPr>
                <a:t>Дисковод</a:t>
              </a:r>
            </a:p>
            <a:p>
              <a:r>
                <a:rPr lang="ru-RU" sz="1800" b="0">
                  <a:solidFill>
                    <a:srgbClr val="000066"/>
                  </a:solidFill>
                </a:rPr>
                <a:t>для жёстких</a:t>
              </a:r>
            </a:p>
            <a:p>
              <a:r>
                <a:rPr lang="ru-RU" sz="1800" b="0">
                  <a:solidFill>
                    <a:srgbClr val="000066"/>
                  </a:solidFill>
                </a:rPr>
                <a:t>дисков</a:t>
              </a:r>
            </a:p>
          </p:txBody>
        </p:sp>
        <p:sp>
          <p:nvSpPr>
            <p:cNvPr id="3166" name="Text Box 94"/>
            <p:cNvSpPr txBox="1">
              <a:spLocks noChangeArrowheads="1"/>
            </p:cNvSpPr>
            <p:nvPr/>
          </p:nvSpPr>
          <p:spPr bwMode="auto">
            <a:xfrm>
              <a:off x="2617" y="3551"/>
              <a:ext cx="791" cy="577"/>
            </a:xfrm>
            <a:prstGeom prst="rect">
              <a:avLst/>
            </a:prstGeom>
            <a:noFill/>
            <a:ln w="508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800" b="0">
                  <a:solidFill>
                    <a:srgbClr val="000066"/>
                  </a:solidFill>
                </a:rPr>
                <a:t>Дисковод</a:t>
              </a:r>
            </a:p>
            <a:p>
              <a:r>
                <a:rPr lang="ru-RU" sz="1800" b="0">
                  <a:solidFill>
                    <a:srgbClr val="000066"/>
                  </a:solidFill>
                </a:rPr>
                <a:t>для гибких</a:t>
              </a:r>
            </a:p>
            <a:p>
              <a:r>
                <a:rPr lang="ru-RU" sz="1800" b="0">
                  <a:solidFill>
                    <a:srgbClr val="000066"/>
                  </a:solidFill>
                </a:rPr>
                <a:t>дисков</a:t>
              </a:r>
            </a:p>
          </p:txBody>
        </p:sp>
        <p:pic>
          <p:nvPicPr>
            <p:cNvPr id="3167" name="Picture 95" descr="сканер genius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2946" y="1248"/>
              <a:ext cx="750" cy="546"/>
            </a:xfrm>
            <a:prstGeom prst="rect">
              <a:avLst/>
            </a:prstGeom>
            <a:noFill/>
          </p:spPr>
        </p:pic>
        <p:pic>
          <p:nvPicPr>
            <p:cNvPr id="3168" name="Picture 96" descr="джойстик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2544" y="960"/>
              <a:ext cx="445" cy="552"/>
            </a:xfrm>
            <a:prstGeom prst="rect">
              <a:avLst/>
            </a:prstGeom>
            <a:noFill/>
          </p:spPr>
        </p:pic>
        <p:graphicFrame>
          <p:nvGraphicFramePr>
            <p:cNvPr id="3086" name="Object 14"/>
            <p:cNvGraphicFramePr>
              <a:graphicFrameLocks/>
            </p:cNvGraphicFramePr>
            <p:nvPr/>
          </p:nvGraphicFramePr>
          <p:xfrm>
            <a:off x="2274" y="1254"/>
            <a:ext cx="366" cy="3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4" name="Clip" r:id="rId17" imgW="2217600" imgH="2286000" progId="">
                    <p:embed/>
                  </p:oleObj>
                </mc:Choice>
                <mc:Fallback>
                  <p:oleObj name="Clip" r:id="rId17" imgW="2217600" imgH="2286000" progId="">
                    <p:embed/>
                    <p:pic>
                      <p:nvPicPr>
                        <p:cNvPr id="0" name="Picture 14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74" y="1254"/>
                          <a:ext cx="366" cy="3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3169" name="Picture 97" descr="флоппи"/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2736" y="2976"/>
              <a:ext cx="720" cy="545"/>
            </a:xfrm>
            <a:prstGeom prst="rect">
              <a:avLst/>
            </a:prstGeom>
            <a:noFill/>
          </p:spPr>
        </p:pic>
        <p:pic>
          <p:nvPicPr>
            <p:cNvPr id="3170" name="Picture 98" descr="Cd2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3526" y="2928"/>
              <a:ext cx="651" cy="672"/>
            </a:xfrm>
            <a:prstGeom prst="rect">
              <a:avLst/>
            </a:prstGeom>
            <a:noFill/>
          </p:spPr>
        </p:pic>
        <p:sp>
          <p:nvSpPr>
            <p:cNvPr id="3171" name="Text Box 99"/>
            <p:cNvSpPr txBox="1">
              <a:spLocks noChangeArrowheads="1"/>
            </p:cNvSpPr>
            <p:nvPr/>
          </p:nvSpPr>
          <p:spPr bwMode="auto">
            <a:xfrm>
              <a:off x="3408" y="3552"/>
              <a:ext cx="870" cy="750"/>
            </a:xfrm>
            <a:prstGeom prst="rect">
              <a:avLst/>
            </a:prstGeom>
            <a:noFill/>
            <a:ln w="508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800" b="0">
                  <a:solidFill>
                    <a:srgbClr val="000066"/>
                  </a:solidFill>
                </a:rPr>
                <a:t>Дисковод</a:t>
              </a:r>
            </a:p>
            <a:p>
              <a:r>
                <a:rPr lang="ru-RU" sz="1800" b="0">
                  <a:solidFill>
                    <a:srgbClr val="000066"/>
                  </a:solidFill>
                </a:rPr>
                <a:t>для компакт</a:t>
              </a:r>
            </a:p>
            <a:p>
              <a:r>
                <a:rPr lang="ru-RU" sz="1800" b="0">
                  <a:solidFill>
                    <a:srgbClr val="000066"/>
                  </a:solidFill>
                </a:rPr>
                <a:t>дисков </a:t>
              </a:r>
            </a:p>
            <a:p>
              <a:r>
                <a:rPr lang="ru-RU" sz="1800" b="0">
                  <a:solidFill>
                    <a:srgbClr val="000066"/>
                  </a:solidFill>
                </a:rPr>
                <a:t>(</a:t>
              </a:r>
              <a:r>
                <a:rPr lang="en-US" sz="1800" b="0">
                  <a:solidFill>
                    <a:srgbClr val="000066"/>
                  </a:solidFill>
                </a:rPr>
                <a:t>CD-ROM )</a:t>
              </a:r>
              <a:endParaRPr lang="ru-RU" sz="1800" b="0">
                <a:solidFill>
                  <a:srgbClr val="000066"/>
                </a:solidFill>
              </a:endParaRPr>
            </a:p>
          </p:txBody>
        </p:sp>
        <p:sp>
          <p:nvSpPr>
            <p:cNvPr id="3172" name="Text Box 100"/>
            <p:cNvSpPr txBox="1">
              <a:spLocks noChangeArrowheads="1"/>
            </p:cNvSpPr>
            <p:nvPr/>
          </p:nvSpPr>
          <p:spPr bwMode="auto">
            <a:xfrm>
              <a:off x="4343" y="3552"/>
              <a:ext cx="601" cy="577"/>
            </a:xfrm>
            <a:prstGeom prst="rect">
              <a:avLst/>
            </a:prstGeom>
            <a:noFill/>
            <a:ln w="508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800" b="0">
                  <a:solidFill>
                    <a:srgbClr val="000066"/>
                  </a:solidFill>
                </a:rPr>
                <a:t>Сетевая</a:t>
              </a:r>
            </a:p>
            <a:p>
              <a:r>
                <a:rPr lang="ru-RU" sz="1800" b="0">
                  <a:solidFill>
                    <a:srgbClr val="000066"/>
                  </a:solidFill>
                </a:rPr>
                <a:t> карта</a:t>
              </a:r>
            </a:p>
            <a:p>
              <a:endParaRPr lang="ru-RU" sz="1800" b="0">
                <a:solidFill>
                  <a:srgbClr val="000066"/>
                </a:solidFill>
              </a:endParaRPr>
            </a:p>
          </p:txBody>
        </p:sp>
        <p:sp>
          <p:nvSpPr>
            <p:cNvPr id="3173" name="Text Box 101"/>
            <p:cNvSpPr txBox="1">
              <a:spLocks noChangeArrowheads="1"/>
            </p:cNvSpPr>
            <p:nvPr/>
          </p:nvSpPr>
          <p:spPr bwMode="auto">
            <a:xfrm>
              <a:off x="4944" y="3552"/>
              <a:ext cx="645" cy="231"/>
            </a:xfrm>
            <a:prstGeom prst="rect">
              <a:avLst/>
            </a:prstGeom>
            <a:noFill/>
            <a:ln w="508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800" b="0">
                  <a:solidFill>
                    <a:srgbClr val="000066"/>
                  </a:solidFill>
                </a:rPr>
                <a:t>Принтер</a:t>
              </a:r>
            </a:p>
          </p:txBody>
        </p:sp>
        <p:pic>
          <p:nvPicPr>
            <p:cNvPr id="3176" name="Picture 104" descr="етевая карта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4152" y="2976"/>
              <a:ext cx="696" cy="523"/>
            </a:xfrm>
            <a:prstGeom prst="rect">
              <a:avLst/>
            </a:prstGeom>
            <a:noFill/>
          </p:spPr>
        </p:pic>
        <p:sp>
          <p:nvSpPr>
            <p:cNvPr id="3178" name="Line 106"/>
            <p:cNvSpPr>
              <a:spLocks noChangeShapeType="1"/>
            </p:cNvSpPr>
            <p:nvPr/>
          </p:nvSpPr>
          <p:spPr bwMode="auto">
            <a:xfrm flipV="1">
              <a:off x="5136" y="2736"/>
              <a:ext cx="0" cy="192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  <p:custDataLst>
      <p:tags r:id="rId2"/>
    </p:custData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3194DA-AC08-4667-A489-8B1FC9B13FD8}" type="slidenum">
              <a:rPr lang="ru-RU">
                <a:latin typeface="Arial" pitchFamily="34" charset="0"/>
              </a:rPr>
              <a:pPr/>
              <a:t>5</a:t>
            </a:fld>
            <a:endParaRPr lang="ru-RU">
              <a:latin typeface="Arial" pitchFamily="34" charset="0"/>
            </a:endParaRPr>
          </a:p>
        </p:txBody>
      </p:sp>
      <p:sp>
        <p:nvSpPr>
          <p:cNvPr id="8195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Архитектура компьютера</a:t>
            </a:r>
          </a:p>
        </p:txBody>
      </p:sp>
      <p:sp>
        <p:nvSpPr>
          <p:cNvPr id="183301" name="Rectangle 5"/>
          <p:cNvSpPr>
            <a:spLocks noChangeArrowheads="1"/>
          </p:cNvSpPr>
          <p:nvPr/>
        </p:nvSpPr>
        <p:spPr bwMode="auto">
          <a:xfrm>
            <a:off x="381000" y="847725"/>
            <a:ext cx="839152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4013" indent="-354013"/>
            <a:r>
              <a:rPr lang="ru-RU" sz="2200" b="1">
                <a:solidFill>
                  <a:schemeClr val="accent2"/>
                </a:solidFill>
              </a:rPr>
              <a:t>Архитектура</a:t>
            </a:r>
            <a:r>
              <a:rPr lang="ru-RU" sz="2200"/>
              <a:t> – принципы действия и взаимосвязи основных устройств компьютера (процессора, ОЗУ, внешних устройств).</a:t>
            </a:r>
            <a:endParaRPr lang="en-US" sz="2200"/>
          </a:p>
          <a:p>
            <a:pPr marL="354013" indent="-354013"/>
            <a:r>
              <a:rPr lang="ru-RU" sz="2200" b="1">
                <a:solidFill>
                  <a:schemeClr val="accent2"/>
                </a:solidFill>
              </a:rPr>
              <a:t>Принстонская архитектура (фон Неймана):</a:t>
            </a:r>
          </a:p>
        </p:txBody>
      </p:sp>
      <p:sp>
        <p:nvSpPr>
          <p:cNvPr id="183302" name="Rectangle 6"/>
          <p:cNvSpPr>
            <a:spLocks noChangeArrowheads="1"/>
          </p:cNvSpPr>
          <p:nvPr/>
        </p:nvSpPr>
        <p:spPr bwMode="auto">
          <a:xfrm>
            <a:off x="3757613" y="3873500"/>
            <a:ext cx="1473200" cy="811213"/>
          </a:xfrm>
          <a:prstGeom prst="rect">
            <a:avLst/>
          </a:prstGeom>
          <a:solidFill>
            <a:srgbClr val="D1D1FF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>
                <a:latin typeface="Arial" charset="0"/>
              </a:rPr>
              <a:t>процессор</a:t>
            </a:r>
          </a:p>
        </p:txBody>
      </p:sp>
      <p:sp>
        <p:nvSpPr>
          <p:cNvPr id="183303" name="Rectangle 7"/>
          <p:cNvSpPr>
            <a:spLocks noChangeArrowheads="1"/>
          </p:cNvSpPr>
          <p:nvPr/>
        </p:nvSpPr>
        <p:spPr bwMode="auto">
          <a:xfrm>
            <a:off x="3757613" y="2368550"/>
            <a:ext cx="1473200" cy="977900"/>
          </a:xfrm>
          <a:prstGeom prst="rect">
            <a:avLst/>
          </a:prstGeom>
          <a:solidFill>
            <a:srgbClr val="D1D1FF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>
                <a:latin typeface="Arial" charset="0"/>
              </a:rPr>
              <a:t>ОЗУ</a:t>
            </a:r>
            <a:br>
              <a:rPr lang="ru-RU">
                <a:latin typeface="Arial" charset="0"/>
              </a:rPr>
            </a:br>
            <a:r>
              <a:rPr lang="ru-RU">
                <a:latin typeface="Arial" charset="0"/>
              </a:rPr>
              <a:t>(программа </a:t>
            </a:r>
            <a:br>
              <a:rPr lang="ru-RU">
                <a:latin typeface="Arial" charset="0"/>
              </a:rPr>
            </a:br>
            <a:r>
              <a:rPr lang="ru-RU">
                <a:latin typeface="Arial" charset="0"/>
              </a:rPr>
              <a:t>и данные)</a:t>
            </a:r>
          </a:p>
        </p:txBody>
      </p:sp>
      <p:sp>
        <p:nvSpPr>
          <p:cNvPr id="183304" name="Rectangle 8"/>
          <p:cNvSpPr>
            <a:spLocks noChangeArrowheads="1"/>
          </p:cNvSpPr>
          <p:nvPr/>
        </p:nvSpPr>
        <p:spPr bwMode="auto">
          <a:xfrm>
            <a:off x="5754688" y="3873500"/>
            <a:ext cx="1473200" cy="811213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>
                <a:latin typeface="Arial" charset="0"/>
              </a:rPr>
              <a:t>устройства </a:t>
            </a:r>
            <a:br>
              <a:rPr lang="ru-RU">
                <a:latin typeface="Arial" charset="0"/>
              </a:rPr>
            </a:br>
            <a:r>
              <a:rPr lang="ru-RU">
                <a:latin typeface="Arial" charset="0"/>
              </a:rPr>
              <a:t>вывода</a:t>
            </a:r>
          </a:p>
        </p:txBody>
      </p:sp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1758950" y="3873500"/>
            <a:ext cx="1473200" cy="811213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>
                <a:latin typeface="Arial" charset="0"/>
              </a:rPr>
              <a:t>устройства </a:t>
            </a:r>
            <a:br>
              <a:rPr lang="ru-RU">
                <a:latin typeface="Arial" charset="0"/>
              </a:rPr>
            </a:br>
            <a:r>
              <a:rPr lang="ru-RU">
                <a:latin typeface="Arial" charset="0"/>
              </a:rPr>
              <a:t>ввода</a:t>
            </a:r>
          </a:p>
        </p:txBody>
      </p:sp>
      <p:pic>
        <p:nvPicPr>
          <p:cNvPr id="183307" name="Picture 11" descr="Слух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8763" y="3714750"/>
            <a:ext cx="741362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3308" name="Picture 12" descr="Лицо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1800" y="3879850"/>
            <a:ext cx="60642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3309" name="AutoShape 13"/>
          <p:cNvSpPr>
            <a:spLocks noChangeArrowheads="1"/>
          </p:cNvSpPr>
          <p:nvPr/>
        </p:nvSpPr>
        <p:spPr bwMode="auto">
          <a:xfrm>
            <a:off x="4314825" y="3373438"/>
            <a:ext cx="280988" cy="493712"/>
          </a:xfrm>
          <a:prstGeom prst="upDownArrow">
            <a:avLst>
              <a:gd name="adj1" fmla="val 50000"/>
              <a:gd name="adj2" fmla="val 35141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3310" name="AutoShape 14"/>
          <p:cNvSpPr>
            <a:spLocks noChangeArrowheads="1"/>
          </p:cNvSpPr>
          <p:nvPr/>
        </p:nvSpPr>
        <p:spPr bwMode="auto">
          <a:xfrm flipH="1">
            <a:off x="3287713" y="4119563"/>
            <a:ext cx="474662" cy="336550"/>
          </a:xfrm>
          <a:prstGeom prst="leftArrow">
            <a:avLst>
              <a:gd name="adj1" fmla="val 50000"/>
              <a:gd name="adj2" fmla="val 35259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3311" name="AutoShape 15"/>
          <p:cNvSpPr>
            <a:spLocks noChangeArrowheads="1"/>
          </p:cNvSpPr>
          <p:nvPr/>
        </p:nvSpPr>
        <p:spPr bwMode="auto">
          <a:xfrm flipH="1">
            <a:off x="5265738" y="4111625"/>
            <a:ext cx="474662" cy="336550"/>
          </a:xfrm>
          <a:prstGeom prst="leftArrow">
            <a:avLst>
              <a:gd name="adj1" fmla="val 50000"/>
              <a:gd name="adj2" fmla="val 35259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3312" name="Line 16"/>
          <p:cNvSpPr>
            <a:spLocks noChangeShapeType="1"/>
          </p:cNvSpPr>
          <p:nvPr/>
        </p:nvSpPr>
        <p:spPr bwMode="auto">
          <a:xfrm flipH="1">
            <a:off x="3268663" y="4540250"/>
            <a:ext cx="44767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3313" name="Line 17"/>
          <p:cNvSpPr>
            <a:spLocks noChangeShapeType="1"/>
          </p:cNvSpPr>
          <p:nvPr/>
        </p:nvSpPr>
        <p:spPr bwMode="auto">
          <a:xfrm>
            <a:off x="5256213" y="4530725"/>
            <a:ext cx="44767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3314" name="Line 18"/>
          <p:cNvSpPr>
            <a:spLocks noChangeShapeType="1"/>
          </p:cNvSpPr>
          <p:nvPr/>
        </p:nvSpPr>
        <p:spPr bwMode="auto">
          <a:xfrm rot="-5400000">
            <a:off x="4471987" y="3587751"/>
            <a:ext cx="44767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5827713" y="2270125"/>
            <a:ext cx="1973262" cy="574675"/>
            <a:chOff x="3671" y="1430"/>
            <a:chExt cx="1243" cy="362"/>
          </a:xfrm>
        </p:grpSpPr>
        <p:sp>
          <p:nvSpPr>
            <p:cNvPr id="8229" name="Line 19"/>
            <p:cNvSpPr>
              <a:spLocks noChangeShapeType="1"/>
            </p:cNvSpPr>
            <p:nvPr/>
          </p:nvSpPr>
          <p:spPr bwMode="auto">
            <a:xfrm flipH="1">
              <a:off x="3684" y="1701"/>
              <a:ext cx="282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30" name="Rectangle 22"/>
            <p:cNvSpPr>
              <a:spLocks noChangeArrowheads="1"/>
            </p:cNvSpPr>
            <p:nvPr/>
          </p:nvSpPr>
          <p:spPr bwMode="auto">
            <a:xfrm>
              <a:off x="3671" y="1527"/>
              <a:ext cx="291" cy="9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31" name="Rectangle 23"/>
            <p:cNvSpPr>
              <a:spLocks noChangeArrowheads="1"/>
            </p:cNvSpPr>
            <p:nvPr/>
          </p:nvSpPr>
          <p:spPr bwMode="auto">
            <a:xfrm>
              <a:off x="4001" y="1430"/>
              <a:ext cx="6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/>
                <a:t>данные</a:t>
              </a:r>
            </a:p>
          </p:txBody>
        </p:sp>
        <p:sp>
          <p:nvSpPr>
            <p:cNvPr id="8232" name="Rectangle 24"/>
            <p:cNvSpPr>
              <a:spLocks noChangeArrowheads="1"/>
            </p:cNvSpPr>
            <p:nvPr/>
          </p:nvSpPr>
          <p:spPr bwMode="auto">
            <a:xfrm>
              <a:off x="4007" y="1561"/>
              <a:ext cx="90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/>
                <a:t>управление</a:t>
              </a:r>
            </a:p>
          </p:txBody>
        </p:sp>
      </p:grpSp>
      <p:sp>
        <p:nvSpPr>
          <p:cNvPr id="183321" name="AutoShape 25"/>
          <p:cNvSpPr>
            <a:spLocks noChangeArrowheads="1"/>
          </p:cNvSpPr>
          <p:nvPr/>
        </p:nvSpPr>
        <p:spPr bwMode="auto">
          <a:xfrm rot="-2549503">
            <a:off x="2747963" y="3263900"/>
            <a:ext cx="1008062" cy="223838"/>
          </a:xfrm>
          <a:custGeom>
            <a:avLst/>
            <a:gdLst>
              <a:gd name="T0" fmla="*/ 756046 w 21600"/>
              <a:gd name="T1" fmla="*/ 0 h 21600"/>
              <a:gd name="T2" fmla="*/ 0 w 21600"/>
              <a:gd name="T3" fmla="*/ 111919 h 21600"/>
              <a:gd name="T4" fmla="*/ 756046 w 21600"/>
              <a:gd name="T5" fmla="*/ 223838 h 21600"/>
              <a:gd name="T6" fmla="*/ 1008062 w 21600"/>
              <a:gd name="T7" fmla="*/ 11191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2">
              <a:alpha val="5098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3322" name="Rectangle 26"/>
          <p:cNvSpPr>
            <a:spLocks noChangeArrowheads="1"/>
          </p:cNvSpPr>
          <p:nvPr/>
        </p:nvSpPr>
        <p:spPr bwMode="auto">
          <a:xfrm>
            <a:off x="1533525" y="2970213"/>
            <a:ext cx="18526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прямой доступ </a:t>
            </a:r>
            <a:br>
              <a:rPr lang="ru-RU"/>
            </a:br>
            <a:r>
              <a:rPr lang="ru-RU"/>
              <a:t>к памяти</a:t>
            </a:r>
          </a:p>
        </p:txBody>
      </p:sp>
      <p:sp>
        <p:nvSpPr>
          <p:cNvPr id="183323" name="AutoShape 27"/>
          <p:cNvSpPr>
            <a:spLocks noChangeArrowheads="1"/>
          </p:cNvSpPr>
          <p:nvPr/>
        </p:nvSpPr>
        <p:spPr bwMode="auto">
          <a:xfrm rot="13320000" flipH="1">
            <a:off x="5237163" y="3328988"/>
            <a:ext cx="1008062" cy="223837"/>
          </a:xfrm>
          <a:custGeom>
            <a:avLst/>
            <a:gdLst>
              <a:gd name="T0" fmla="*/ 756046 w 21600"/>
              <a:gd name="T1" fmla="*/ 0 h 21600"/>
              <a:gd name="T2" fmla="*/ 0 w 21600"/>
              <a:gd name="T3" fmla="*/ 111919 h 21600"/>
              <a:gd name="T4" fmla="*/ 756046 w 21600"/>
              <a:gd name="T5" fmla="*/ 223837 h 21600"/>
              <a:gd name="T6" fmla="*/ 1008062 w 21600"/>
              <a:gd name="T7" fmla="*/ 11191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2">
              <a:alpha val="5098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3324" name="Rectangle 28"/>
          <p:cNvSpPr>
            <a:spLocks noChangeArrowheads="1"/>
          </p:cNvSpPr>
          <p:nvPr/>
        </p:nvSpPr>
        <p:spPr bwMode="auto">
          <a:xfrm>
            <a:off x="350838" y="4887913"/>
            <a:ext cx="83915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4013" indent="-354013"/>
            <a:r>
              <a:rPr lang="ru-RU" sz="2200" b="1">
                <a:solidFill>
                  <a:schemeClr val="accent2"/>
                </a:solidFill>
              </a:rPr>
              <a:t>Гарвардская архитектура</a:t>
            </a:r>
            <a:r>
              <a:rPr lang="ru-RU" sz="2200"/>
              <a:t> – программы и данные хранятся в разных областях памяти.</a:t>
            </a:r>
          </a:p>
        </p:txBody>
      </p:sp>
      <p:sp>
        <p:nvSpPr>
          <p:cNvPr id="183325" name="AutoShape 29"/>
          <p:cNvSpPr>
            <a:spLocks noChangeArrowheads="1"/>
          </p:cNvSpPr>
          <p:nvPr/>
        </p:nvSpPr>
        <p:spPr bwMode="auto">
          <a:xfrm flipH="1">
            <a:off x="1254125" y="4130675"/>
            <a:ext cx="474663" cy="336550"/>
          </a:xfrm>
          <a:prstGeom prst="leftArrow">
            <a:avLst>
              <a:gd name="adj1" fmla="val 50000"/>
              <a:gd name="adj2" fmla="val 35259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3328" name="AutoShape 32"/>
          <p:cNvSpPr>
            <a:spLocks noChangeArrowheads="1"/>
          </p:cNvSpPr>
          <p:nvPr/>
        </p:nvSpPr>
        <p:spPr bwMode="auto">
          <a:xfrm flipH="1">
            <a:off x="7299325" y="4119563"/>
            <a:ext cx="474663" cy="336550"/>
          </a:xfrm>
          <a:prstGeom prst="leftArrow">
            <a:avLst>
              <a:gd name="adj1" fmla="val 50000"/>
              <a:gd name="adj2" fmla="val 35259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3330" name="Rectangle 34"/>
          <p:cNvSpPr>
            <a:spLocks noChangeArrowheads="1"/>
          </p:cNvSpPr>
          <p:nvPr/>
        </p:nvSpPr>
        <p:spPr bwMode="auto">
          <a:xfrm>
            <a:off x="5662613" y="3022600"/>
            <a:ext cx="18526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прямой доступ </a:t>
            </a:r>
            <a:br>
              <a:rPr lang="ru-RU"/>
            </a:br>
            <a:r>
              <a:rPr lang="ru-RU"/>
              <a:t>к памяти</a:t>
            </a:r>
          </a:p>
        </p:txBody>
      </p:sp>
      <p:grpSp>
        <p:nvGrpSpPr>
          <p:cNvPr id="3" name="Group 35"/>
          <p:cNvGrpSpPr>
            <a:grpSpLocks noChangeAspect="1"/>
          </p:cNvGrpSpPr>
          <p:nvPr/>
        </p:nvGrpSpPr>
        <p:grpSpPr bwMode="auto">
          <a:xfrm>
            <a:off x="785813" y="5654675"/>
            <a:ext cx="396875" cy="396875"/>
            <a:chOff x="2816" y="2458"/>
            <a:chExt cx="1728" cy="1728"/>
          </a:xfrm>
        </p:grpSpPr>
        <p:sp>
          <p:nvSpPr>
            <p:cNvPr id="8224" name="Oval 36"/>
            <p:cNvSpPr>
              <a:spLocks noChangeAspect="1" noChangeArrowheads="1"/>
            </p:cNvSpPr>
            <p:nvPr/>
          </p:nvSpPr>
          <p:spPr bwMode="auto">
            <a:xfrm>
              <a:off x="2816" y="2458"/>
              <a:ext cx="1728" cy="172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4" name="Group 37"/>
            <p:cNvGrpSpPr>
              <a:grpSpLocks noChangeAspect="1"/>
            </p:cNvGrpSpPr>
            <p:nvPr/>
          </p:nvGrpSpPr>
          <p:grpSpPr bwMode="auto">
            <a:xfrm>
              <a:off x="3051" y="2667"/>
              <a:ext cx="1299" cy="1299"/>
              <a:chOff x="3051" y="2667"/>
              <a:chExt cx="1299" cy="1299"/>
            </a:xfrm>
          </p:grpSpPr>
          <p:sp>
            <p:nvSpPr>
              <p:cNvPr id="8227" name="Rectangle 38"/>
              <p:cNvSpPr>
                <a:spLocks noChangeAspect="1" noChangeArrowheads="1"/>
              </p:cNvSpPr>
              <p:nvPr/>
            </p:nvSpPr>
            <p:spPr bwMode="auto">
              <a:xfrm>
                <a:off x="3051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28" name="Rectangle 39"/>
              <p:cNvSpPr>
                <a:spLocks noChangeAspect="1" noChangeArrowheads="1"/>
              </p:cNvSpPr>
              <p:nvPr/>
            </p:nvSpPr>
            <p:spPr bwMode="auto">
              <a:xfrm rot="-5400000">
                <a:off x="3057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8226" name="Freeform 40"/>
            <p:cNvSpPr>
              <a:spLocks noChangeAspect="1"/>
            </p:cNvSpPr>
            <p:nvPr/>
          </p:nvSpPr>
          <p:spPr bwMode="auto">
            <a:xfrm>
              <a:off x="3048" y="2664"/>
              <a:ext cx="1302" cy="1299"/>
            </a:xfrm>
            <a:custGeom>
              <a:avLst/>
              <a:gdLst>
                <a:gd name="T0" fmla="*/ 3 w 1302"/>
                <a:gd name="T1" fmla="*/ 438 h 1299"/>
                <a:gd name="T2" fmla="*/ 444 w 1302"/>
                <a:gd name="T3" fmla="*/ 438 h 1299"/>
                <a:gd name="T4" fmla="*/ 444 w 1302"/>
                <a:gd name="T5" fmla="*/ 0 h 1299"/>
                <a:gd name="T6" fmla="*/ 870 w 1302"/>
                <a:gd name="T7" fmla="*/ 0 h 1299"/>
                <a:gd name="T8" fmla="*/ 870 w 1302"/>
                <a:gd name="T9" fmla="*/ 441 h 1299"/>
                <a:gd name="T10" fmla="*/ 1302 w 1302"/>
                <a:gd name="T11" fmla="*/ 441 h 1299"/>
                <a:gd name="T12" fmla="*/ 1302 w 1302"/>
                <a:gd name="T13" fmla="*/ 864 h 1299"/>
                <a:gd name="T14" fmla="*/ 870 w 1302"/>
                <a:gd name="T15" fmla="*/ 864 h 1299"/>
                <a:gd name="T16" fmla="*/ 870 w 1302"/>
                <a:gd name="T17" fmla="*/ 1299 h 1299"/>
                <a:gd name="T18" fmla="*/ 447 w 1302"/>
                <a:gd name="T19" fmla="*/ 1299 h 1299"/>
                <a:gd name="T20" fmla="*/ 447 w 1302"/>
                <a:gd name="T21" fmla="*/ 867 h 1299"/>
                <a:gd name="T22" fmla="*/ 0 w 1302"/>
                <a:gd name="T23" fmla="*/ 867 h 1299"/>
                <a:gd name="T24" fmla="*/ 3 w 1302"/>
                <a:gd name="T25" fmla="*/ 438 h 129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02"/>
                <a:gd name="T40" fmla="*/ 0 h 1299"/>
                <a:gd name="T41" fmla="*/ 1302 w 1302"/>
                <a:gd name="T42" fmla="*/ 1299 h 129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02" h="1299">
                  <a:moveTo>
                    <a:pt x="3" y="438"/>
                  </a:moveTo>
                  <a:lnTo>
                    <a:pt x="444" y="438"/>
                  </a:lnTo>
                  <a:lnTo>
                    <a:pt x="444" y="0"/>
                  </a:lnTo>
                  <a:lnTo>
                    <a:pt x="870" y="0"/>
                  </a:lnTo>
                  <a:lnTo>
                    <a:pt x="870" y="441"/>
                  </a:lnTo>
                  <a:lnTo>
                    <a:pt x="1302" y="441"/>
                  </a:lnTo>
                  <a:lnTo>
                    <a:pt x="1302" y="864"/>
                  </a:lnTo>
                  <a:lnTo>
                    <a:pt x="870" y="864"/>
                  </a:lnTo>
                  <a:lnTo>
                    <a:pt x="870" y="1299"/>
                  </a:lnTo>
                  <a:lnTo>
                    <a:pt x="447" y="1299"/>
                  </a:lnTo>
                  <a:lnTo>
                    <a:pt x="447" y="867"/>
                  </a:lnTo>
                  <a:lnTo>
                    <a:pt x="0" y="867"/>
                  </a:lnTo>
                  <a:lnTo>
                    <a:pt x="3" y="43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41"/>
          <p:cNvGrpSpPr>
            <a:grpSpLocks noChangeAspect="1"/>
          </p:cNvGrpSpPr>
          <p:nvPr/>
        </p:nvGrpSpPr>
        <p:grpSpPr bwMode="auto">
          <a:xfrm>
            <a:off x="792163" y="6157913"/>
            <a:ext cx="395287" cy="395287"/>
            <a:chOff x="552" y="2523"/>
            <a:chExt cx="1728" cy="1728"/>
          </a:xfrm>
        </p:grpSpPr>
        <p:sp>
          <p:nvSpPr>
            <p:cNvPr id="8222" name="Oval 42"/>
            <p:cNvSpPr>
              <a:spLocks noChangeAspect="1" noChangeArrowheads="1"/>
            </p:cNvSpPr>
            <p:nvPr/>
          </p:nvSpPr>
          <p:spPr bwMode="auto">
            <a:xfrm>
              <a:off x="552" y="2523"/>
              <a:ext cx="1728" cy="172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3" name="Rectangle 43"/>
            <p:cNvSpPr>
              <a:spLocks noChangeAspect="1" noChangeArrowheads="1"/>
            </p:cNvSpPr>
            <p:nvPr/>
          </p:nvSpPr>
          <p:spPr bwMode="auto">
            <a:xfrm>
              <a:off x="774" y="3183"/>
              <a:ext cx="1299" cy="4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83340" name="Rectangle 44"/>
          <p:cNvSpPr>
            <a:spLocks noChangeArrowheads="1"/>
          </p:cNvSpPr>
          <p:nvPr/>
        </p:nvSpPr>
        <p:spPr bwMode="auto">
          <a:xfrm>
            <a:off x="1244600" y="5672138"/>
            <a:ext cx="734536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ru-RU" sz="2000"/>
              <a:t>скорость (одновременно читаем команду и данные)</a:t>
            </a:r>
          </a:p>
        </p:txBody>
      </p:sp>
      <p:sp>
        <p:nvSpPr>
          <p:cNvPr id="183341" name="Rectangle 45"/>
          <p:cNvSpPr>
            <a:spLocks noChangeArrowheads="1"/>
          </p:cNvSpPr>
          <p:nvPr/>
        </p:nvSpPr>
        <p:spPr bwMode="auto">
          <a:xfrm>
            <a:off x="1260475" y="6145213"/>
            <a:ext cx="5775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6213" indent="-176213"/>
            <a:r>
              <a:rPr lang="ru-RU" sz="2000"/>
              <a:t>нужно больше контактов у процессора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3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3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3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3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8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83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83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83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83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83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83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8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83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8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83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8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8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8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8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8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8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8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01" grpId="0" build="p"/>
      <p:bldP spid="183302" grpId="0" animBg="1"/>
      <p:bldP spid="183303" grpId="0" animBg="1"/>
      <p:bldP spid="183304" grpId="0" animBg="1"/>
      <p:bldP spid="183305" grpId="0" animBg="1"/>
      <p:bldP spid="183309" grpId="0" animBg="1"/>
      <p:bldP spid="183310" grpId="0" animBg="1"/>
      <p:bldP spid="183311" grpId="0" animBg="1"/>
      <p:bldP spid="183312" grpId="0" animBg="1"/>
      <p:bldP spid="183313" grpId="0" animBg="1"/>
      <p:bldP spid="183314" grpId="0" animBg="1"/>
      <p:bldP spid="183321" grpId="0" animBg="1"/>
      <p:bldP spid="183322" grpId="0"/>
      <p:bldP spid="183323" grpId="0" animBg="1"/>
      <p:bldP spid="183324" grpId="0"/>
      <p:bldP spid="183325" grpId="0" animBg="1"/>
      <p:bldP spid="183328" grpId="0" animBg="1"/>
      <p:bldP spid="183330" grpId="0"/>
      <p:bldP spid="183340" grpId="0"/>
      <p:bldP spid="1833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CE0224-666C-47E2-9734-9538A819CA5A}" type="slidenum">
              <a:rPr lang="ru-RU"/>
              <a:pPr/>
              <a:t>6</a:t>
            </a:fld>
            <a:endParaRPr lang="ru-RU"/>
          </a:p>
        </p:txBody>
      </p:sp>
      <p:sp>
        <p:nvSpPr>
          <p:cNvPr id="13315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Принцип открытой архитектуры</a:t>
            </a:r>
          </a:p>
        </p:txBody>
      </p:sp>
      <p:sp>
        <p:nvSpPr>
          <p:cNvPr id="275502" name="Rectangle 46"/>
          <p:cNvSpPr>
            <a:spLocks noChangeArrowheads="1"/>
          </p:cNvSpPr>
          <p:nvPr/>
        </p:nvSpPr>
        <p:spPr bwMode="auto">
          <a:xfrm>
            <a:off x="392113" y="901700"/>
            <a:ext cx="8380412" cy="315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2563" indent="-182563">
              <a:spcBef>
                <a:spcPct val="20000"/>
              </a:spcBef>
              <a:buFontTx/>
              <a:buChar char="•"/>
            </a:pPr>
            <a:r>
              <a:rPr lang="ru-RU" sz="2400"/>
              <a:t>на </a:t>
            </a:r>
            <a:r>
              <a:rPr lang="ru-RU" sz="2400" b="1"/>
              <a:t>материнской плате</a:t>
            </a:r>
            <a:r>
              <a:rPr lang="ru-RU" sz="2400"/>
              <a:t> расположены только узлы, которые обрабатывают информацию (процессор и вспомогательные микросхемы, память)</a:t>
            </a:r>
          </a:p>
          <a:p>
            <a:pPr marL="182563" indent="-182563">
              <a:spcBef>
                <a:spcPct val="20000"/>
              </a:spcBef>
              <a:buFontTx/>
              <a:buChar char="•"/>
            </a:pPr>
            <a:r>
              <a:rPr lang="ru-RU" sz="2400"/>
              <a:t>схемы, управляющие другими устройствами (монитором и т.д.) – это отдельные </a:t>
            </a:r>
            <a:r>
              <a:rPr lang="ru-RU" sz="2400" b="1"/>
              <a:t>платы</a:t>
            </a:r>
            <a:r>
              <a:rPr lang="ru-RU" sz="2400"/>
              <a:t>, которые вставляются в </a:t>
            </a:r>
            <a:r>
              <a:rPr lang="ru-RU" sz="2400" b="1"/>
              <a:t>слоты расширения</a:t>
            </a:r>
          </a:p>
          <a:p>
            <a:pPr marL="182563" indent="-182563">
              <a:spcBef>
                <a:spcPct val="20000"/>
              </a:spcBef>
              <a:buFontTx/>
              <a:buChar char="•"/>
            </a:pPr>
            <a:r>
              <a:rPr lang="ru-RU" sz="2400" b="1"/>
              <a:t>схема стыковки</a:t>
            </a:r>
            <a:r>
              <a:rPr lang="ru-RU" sz="2400"/>
              <a:t> новых устройств с компьютером общедоступна (стандарт)</a:t>
            </a:r>
          </a:p>
        </p:txBody>
      </p:sp>
      <p:grpSp>
        <p:nvGrpSpPr>
          <p:cNvPr id="2" name="Group 47"/>
          <p:cNvGrpSpPr>
            <a:grpSpLocks noChangeAspect="1"/>
          </p:cNvGrpSpPr>
          <p:nvPr/>
        </p:nvGrpSpPr>
        <p:grpSpPr bwMode="auto">
          <a:xfrm>
            <a:off x="425450" y="4327525"/>
            <a:ext cx="396875" cy="396875"/>
            <a:chOff x="2816" y="2458"/>
            <a:chExt cx="1728" cy="1728"/>
          </a:xfrm>
        </p:grpSpPr>
        <p:sp>
          <p:nvSpPr>
            <p:cNvPr id="13320" name="Oval 48"/>
            <p:cNvSpPr>
              <a:spLocks noChangeAspect="1" noChangeArrowheads="1"/>
            </p:cNvSpPr>
            <p:nvPr/>
          </p:nvSpPr>
          <p:spPr bwMode="auto">
            <a:xfrm>
              <a:off x="2816" y="2458"/>
              <a:ext cx="1728" cy="172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" name="Group 49"/>
            <p:cNvGrpSpPr>
              <a:grpSpLocks noChangeAspect="1"/>
            </p:cNvGrpSpPr>
            <p:nvPr/>
          </p:nvGrpSpPr>
          <p:grpSpPr bwMode="auto">
            <a:xfrm>
              <a:off x="3051" y="2667"/>
              <a:ext cx="1299" cy="1299"/>
              <a:chOff x="3051" y="2667"/>
              <a:chExt cx="1299" cy="1299"/>
            </a:xfrm>
          </p:grpSpPr>
          <p:sp>
            <p:nvSpPr>
              <p:cNvPr id="13323" name="Rectangle 50"/>
              <p:cNvSpPr>
                <a:spLocks noChangeAspect="1" noChangeArrowheads="1"/>
              </p:cNvSpPr>
              <p:nvPr/>
            </p:nvSpPr>
            <p:spPr bwMode="auto">
              <a:xfrm>
                <a:off x="3051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24" name="Rectangle 51"/>
              <p:cNvSpPr>
                <a:spLocks noChangeAspect="1" noChangeArrowheads="1"/>
              </p:cNvSpPr>
              <p:nvPr/>
            </p:nvSpPr>
            <p:spPr bwMode="auto">
              <a:xfrm rot="-5400000">
                <a:off x="3057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3322" name="Freeform 52"/>
            <p:cNvSpPr>
              <a:spLocks noChangeAspect="1"/>
            </p:cNvSpPr>
            <p:nvPr/>
          </p:nvSpPr>
          <p:spPr bwMode="auto">
            <a:xfrm>
              <a:off x="3048" y="2664"/>
              <a:ext cx="1302" cy="1299"/>
            </a:xfrm>
            <a:custGeom>
              <a:avLst/>
              <a:gdLst>
                <a:gd name="T0" fmla="*/ 3 w 1302"/>
                <a:gd name="T1" fmla="*/ 438 h 1299"/>
                <a:gd name="T2" fmla="*/ 444 w 1302"/>
                <a:gd name="T3" fmla="*/ 438 h 1299"/>
                <a:gd name="T4" fmla="*/ 444 w 1302"/>
                <a:gd name="T5" fmla="*/ 0 h 1299"/>
                <a:gd name="T6" fmla="*/ 870 w 1302"/>
                <a:gd name="T7" fmla="*/ 0 h 1299"/>
                <a:gd name="T8" fmla="*/ 870 w 1302"/>
                <a:gd name="T9" fmla="*/ 441 h 1299"/>
                <a:gd name="T10" fmla="*/ 1302 w 1302"/>
                <a:gd name="T11" fmla="*/ 441 h 1299"/>
                <a:gd name="T12" fmla="*/ 1302 w 1302"/>
                <a:gd name="T13" fmla="*/ 864 h 1299"/>
                <a:gd name="T14" fmla="*/ 870 w 1302"/>
                <a:gd name="T15" fmla="*/ 864 h 1299"/>
                <a:gd name="T16" fmla="*/ 870 w 1302"/>
                <a:gd name="T17" fmla="*/ 1299 h 1299"/>
                <a:gd name="T18" fmla="*/ 447 w 1302"/>
                <a:gd name="T19" fmla="*/ 1299 h 1299"/>
                <a:gd name="T20" fmla="*/ 447 w 1302"/>
                <a:gd name="T21" fmla="*/ 867 h 1299"/>
                <a:gd name="T22" fmla="*/ 0 w 1302"/>
                <a:gd name="T23" fmla="*/ 867 h 1299"/>
                <a:gd name="T24" fmla="*/ 3 w 1302"/>
                <a:gd name="T25" fmla="*/ 438 h 129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02"/>
                <a:gd name="T40" fmla="*/ 0 h 1299"/>
                <a:gd name="T41" fmla="*/ 1302 w 1302"/>
                <a:gd name="T42" fmla="*/ 1299 h 129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02" h="1299">
                  <a:moveTo>
                    <a:pt x="3" y="438"/>
                  </a:moveTo>
                  <a:lnTo>
                    <a:pt x="444" y="438"/>
                  </a:lnTo>
                  <a:lnTo>
                    <a:pt x="444" y="0"/>
                  </a:lnTo>
                  <a:lnTo>
                    <a:pt x="870" y="0"/>
                  </a:lnTo>
                  <a:lnTo>
                    <a:pt x="870" y="441"/>
                  </a:lnTo>
                  <a:lnTo>
                    <a:pt x="1302" y="441"/>
                  </a:lnTo>
                  <a:lnTo>
                    <a:pt x="1302" y="864"/>
                  </a:lnTo>
                  <a:lnTo>
                    <a:pt x="870" y="864"/>
                  </a:lnTo>
                  <a:lnTo>
                    <a:pt x="870" y="1299"/>
                  </a:lnTo>
                  <a:lnTo>
                    <a:pt x="447" y="1299"/>
                  </a:lnTo>
                  <a:lnTo>
                    <a:pt x="447" y="867"/>
                  </a:lnTo>
                  <a:lnTo>
                    <a:pt x="0" y="867"/>
                  </a:lnTo>
                  <a:lnTo>
                    <a:pt x="3" y="43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75512" name="Rectangle 56"/>
          <p:cNvSpPr>
            <a:spLocks noChangeArrowheads="1"/>
          </p:cNvSpPr>
          <p:nvPr/>
        </p:nvSpPr>
        <p:spPr bwMode="auto">
          <a:xfrm>
            <a:off x="884238" y="4344988"/>
            <a:ext cx="7345362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2563" indent="-182563">
              <a:lnSpc>
                <a:spcPct val="110000"/>
              </a:lnSpc>
              <a:buFontTx/>
              <a:buChar char="•"/>
            </a:pPr>
            <a:r>
              <a:rPr lang="ru-RU" sz="2400" b="1"/>
              <a:t>конкуренция</a:t>
            </a:r>
            <a:r>
              <a:rPr lang="ru-RU" sz="2400"/>
              <a:t>, удешевление устройств</a:t>
            </a:r>
          </a:p>
          <a:p>
            <a:pPr marL="182563" indent="-182563">
              <a:lnSpc>
                <a:spcPct val="110000"/>
              </a:lnSpc>
              <a:buFontTx/>
              <a:buChar char="•"/>
            </a:pPr>
            <a:r>
              <a:rPr lang="ru-RU" sz="2400"/>
              <a:t>производители могут изготавливать </a:t>
            </a:r>
            <a:r>
              <a:rPr lang="ru-RU" sz="2400" b="1"/>
              <a:t>новые</a:t>
            </a:r>
            <a:r>
              <a:rPr lang="ru-RU" sz="2400"/>
              <a:t> совместимые устройства</a:t>
            </a:r>
          </a:p>
          <a:p>
            <a:pPr marL="182563" indent="-182563">
              <a:lnSpc>
                <a:spcPct val="110000"/>
              </a:lnSpc>
              <a:buFontTx/>
              <a:buChar char="•"/>
            </a:pPr>
            <a:r>
              <a:rPr lang="ru-RU" sz="2400"/>
              <a:t>пользователь может собирать ПК «</a:t>
            </a:r>
            <a:r>
              <a:rPr lang="ru-RU" sz="2400" b="1"/>
              <a:t>из кубиков</a:t>
            </a:r>
            <a:r>
              <a:rPr lang="ru-RU" sz="2400"/>
              <a:t>»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5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55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55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755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755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755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502" grpId="0" build="p"/>
      <p:bldP spid="27551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8D5903-F304-4C1D-92C7-B72DC264ADBB}" type="slidenum">
              <a:rPr lang="ru-RU"/>
              <a:pPr/>
              <a:t>7</a:t>
            </a:fld>
            <a:endParaRPr lang="ru-RU"/>
          </a:p>
        </p:txBody>
      </p:sp>
      <p:pic>
        <p:nvPicPr>
          <p:cNvPr id="277540" name="Picture 3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89525" y="1208088"/>
            <a:ext cx="306388" cy="89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Взаимосвязь блоков ПК</a:t>
            </a:r>
          </a:p>
        </p:txBody>
      </p:sp>
      <p:sp>
        <p:nvSpPr>
          <p:cNvPr id="277509" name="Rectangle 5"/>
          <p:cNvSpPr>
            <a:spLocks noChangeArrowheads="1"/>
          </p:cNvSpPr>
          <p:nvPr/>
        </p:nvSpPr>
        <p:spPr bwMode="auto">
          <a:xfrm>
            <a:off x="422275" y="2805113"/>
            <a:ext cx="1227138" cy="774700"/>
          </a:xfrm>
          <a:prstGeom prst="rect">
            <a:avLst/>
          </a:prstGeom>
          <a:solidFill>
            <a:srgbClr val="D1D1FF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/>
              <a:t>процессор</a:t>
            </a:r>
          </a:p>
        </p:txBody>
      </p:sp>
      <p:sp>
        <p:nvSpPr>
          <p:cNvPr id="277510" name="Rectangle 6"/>
          <p:cNvSpPr>
            <a:spLocks noChangeArrowheads="1"/>
          </p:cNvSpPr>
          <p:nvPr/>
        </p:nvSpPr>
        <p:spPr bwMode="auto">
          <a:xfrm>
            <a:off x="1744663" y="2106613"/>
            <a:ext cx="1184275" cy="571500"/>
          </a:xfrm>
          <a:prstGeom prst="rect">
            <a:avLst/>
          </a:prstGeom>
          <a:solidFill>
            <a:srgbClr val="D1D1FF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/>
              <a:t>память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098675" y="3032125"/>
            <a:ext cx="6207125" cy="430213"/>
            <a:chOff x="1321" y="1640"/>
            <a:chExt cx="3910" cy="271"/>
          </a:xfrm>
        </p:grpSpPr>
        <p:sp>
          <p:nvSpPr>
            <p:cNvPr id="14374" name="AutoShape 9"/>
            <p:cNvSpPr>
              <a:spLocks noChangeArrowheads="1"/>
            </p:cNvSpPr>
            <p:nvPr/>
          </p:nvSpPr>
          <p:spPr bwMode="auto">
            <a:xfrm>
              <a:off x="1321" y="1640"/>
              <a:ext cx="387" cy="271"/>
            </a:xfrm>
            <a:prstGeom prst="flowChartOnlineStorage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75" name="AutoShape 10"/>
            <p:cNvSpPr>
              <a:spLocks noChangeArrowheads="1"/>
            </p:cNvSpPr>
            <p:nvPr/>
          </p:nvSpPr>
          <p:spPr bwMode="auto">
            <a:xfrm>
              <a:off x="4844" y="1640"/>
              <a:ext cx="387" cy="271"/>
            </a:xfrm>
            <a:prstGeom prst="flowChartOnlineStorage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76" name="Rectangle 11"/>
            <p:cNvSpPr>
              <a:spLocks noChangeArrowheads="1"/>
            </p:cNvSpPr>
            <p:nvPr/>
          </p:nvSpPr>
          <p:spPr bwMode="auto">
            <a:xfrm>
              <a:off x="1552" y="1640"/>
              <a:ext cx="3490" cy="271"/>
            </a:xfrm>
            <a:prstGeom prst="rect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b="1">
                  <a:solidFill>
                    <a:schemeClr val="bg1"/>
                  </a:solidFill>
                </a:rPr>
                <a:t>шины адреса, данных, управления</a:t>
              </a:r>
            </a:p>
          </p:txBody>
        </p:sp>
      </p:grpSp>
      <p:sp>
        <p:nvSpPr>
          <p:cNvPr id="277517" name="AutoShape 13"/>
          <p:cNvSpPr>
            <a:spLocks noChangeArrowheads="1"/>
          </p:cNvSpPr>
          <p:nvPr/>
        </p:nvSpPr>
        <p:spPr bwMode="auto">
          <a:xfrm>
            <a:off x="1690688" y="3127375"/>
            <a:ext cx="407987" cy="236538"/>
          </a:xfrm>
          <a:prstGeom prst="leftRightArrow">
            <a:avLst>
              <a:gd name="adj1" fmla="val 50000"/>
              <a:gd name="adj2" fmla="val 34497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2717800" y="3473450"/>
            <a:ext cx="4814888" cy="1279525"/>
            <a:chOff x="1751" y="1830"/>
            <a:chExt cx="3033" cy="806"/>
          </a:xfrm>
        </p:grpSpPr>
        <p:sp>
          <p:nvSpPr>
            <p:cNvPr id="277519" name="Rectangle 15"/>
            <p:cNvSpPr>
              <a:spLocks noChangeArrowheads="1"/>
            </p:cNvSpPr>
            <p:nvPr/>
          </p:nvSpPr>
          <p:spPr bwMode="auto">
            <a:xfrm>
              <a:off x="1837" y="2094"/>
              <a:ext cx="2819" cy="170"/>
            </a:xfrm>
            <a:prstGeom prst="rect">
              <a:avLst/>
            </a:prstGeom>
            <a:solidFill>
              <a:srgbClr val="99FF33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tIns="10800" anchor="ctr"/>
            <a:lstStyle/>
            <a:p>
              <a:pPr algn="ctr">
                <a:defRPr/>
              </a:pPr>
              <a:r>
                <a:rPr lang="ru-RU"/>
                <a:t>порты</a:t>
              </a:r>
            </a:p>
          </p:txBody>
        </p:sp>
        <p:sp>
          <p:nvSpPr>
            <p:cNvPr id="14366" name="AutoShape 16"/>
            <p:cNvSpPr>
              <a:spLocks noChangeArrowheads="1"/>
            </p:cNvSpPr>
            <p:nvPr/>
          </p:nvSpPr>
          <p:spPr bwMode="auto">
            <a:xfrm rot="5400000">
              <a:off x="3089" y="1884"/>
              <a:ext cx="257" cy="149"/>
            </a:xfrm>
            <a:prstGeom prst="leftRightArrow">
              <a:avLst>
                <a:gd name="adj1" fmla="val 50000"/>
                <a:gd name="adj2" fmla="val 34497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7" name="AutoShape 17"/>
            <p:cNvSpPr>
              <a:spLocks noChangeArrowheads="1"/>
            </p:cNvSpPr>
            <p:nvPr/>
          </p:nvSpPr>
          <p:spPr bwMode="auto">
            <a:xfrm>
              <a:off x="2033" y="2264"/>
              <a:ext cx="142" cy="210"/>
            </a:xfrm>
            <a:prstGeom prst="downArrow">
              <a:avLst>
                <a:gd name="adj1" fmla="val 50000"/>
                <a:gd name="adj2" fmla="val 36972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8" name="AutoShape 18"/>
            <p:cNvSpPr>
              <a:spLocks noChangeArrowheads="1"/>
            </p:cNvSpPr>
            <p:nvPr/>
          </p:nvSpPr>
          <p:spPr bwMode="auto">
            <a:xfrm>
              <a:off x="2522" y="2264"/>
              <a:ext cx="142" cy="210"/>
            </a:xfrm>
            <a:prstGeom prst="downArrow">
              <a:avLst>
                <a:gd name="adj1" fmla="val 50000"/>
                <a:gd name="adj2" fmla="val 36972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9" name="AutoShape 19"/>
            <p:cNvSpPr>
              <a:spLocks noChangeArrowheads="1"/>
            </p:cNvSpPr>
            <p:nvPr/>
          </p:nvSpPr>
          <p:spPr bwMode="auto">
            <a:xfrm>
              <a:off x="3011" y="2264"/>
              <a:ext cx="142" cy="210"/>
            </a:xfrm>
            <a:prstGeom prst="downArrow">
              <a:avLst>
                <a:gd name="adj1" fmla="val 50000"/>
                <a:gd name="adj2" fmla="val 36972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70" name="AutoShape 20"/>
            <p:cNvSpPr>
              <a:spLocks noChangeArrowheads="1"/>
            </p:cNvSpPr>
            <p:nvPr/>
          </p:nvSpPr>
          <p:spPr bwMode="auto">
            <a:xfrm>
              <a:off x="3500" y="2264"/>
              <a:ext cx="142" cy="210"/>
            </a:xfrm>
            <a:prstGeom prst="downArrow">
              <a:avLst>
                <a:gd name="adj1" fmla="val 50000"/>
                <a:gd name="adj2" fmla="val 36972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71" name="AutoShape 21"/>
            <p:cNvSpPr>
              <a:spLocks noChangeArrowheads="1"/>
            </p:cNvSpPr>
            <p:nvPr/>
          </p:nvSpPr>
          <p:spPr bwMode="auto">
            <a:xfrm>
              <a:off x="3989" y="2264"/>
              <a:ext cx="142" cy="210"/>
            </a:xfrm>
            <a:prstGeom prst="downArrow">
              <a:avLst>
                <a:gd name="adj1" fmla="val 50000"/>
                <a:gd name="adj2" fmla="val 36972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72" name="AutoShape 22"/>
            <p:cNvSpPr>
              <a:spLocks noChangeArrowheads="1"/>
            </p:cNvSpPr>
            <p:nvPr/>
          </p:nvSpPr>
          <p:spPr bwMode="auto">
            <a:xfrm>
              <a:off x="4478" y="2264"/>
              <a:ext cx="142" cy="210"/>
            </a:xfrm>
            <a:prstGeom prst="downArrow">
              <a:avLst>
                <a:gd name="adj1" fmla="val 50000"/>
                <a:gd name="adj2" fmla="val 36972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73" name="Rectangle 23"/>
            <p:cNvSpPr>
              <a:spLocks noChangeArrowheads="1"/>
            </p:cNvSpPr>
            <p:nvPr/>
          </p:nvSpPr>
          <p:spPr bwMode="auto">
            <a:xfrm>
              <a:off x="1751" y="2405"/>
              <a:ext cx="303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/>
                <a:t>клавиатура, мышь, модем, принтер, сканер</a:t>
              </a:r>
            </a:p>
          </p:txBody>
        </p:sp>
      </p:grpSp>
      <p:sp>
        <p:nvSpPr>
          <p:cNvPr id="277529" name="Rectangle 25"/>
          <p:cNvSpPr>
            <a:spLocks noChangeArrowheads="1"/>
          </p:cNvSpPr>
          <p:nvPr/>
        </p:nvSpPr>
        <p:spPr bwMode="auto">
          <a:xfrm>
            <a:off x="3067050" y="2117725"/>
            <a:ext cx="1366838" cy="560388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/>
              <a:t>видеокарта</a:t>
            </a:r>
          </a:p>
        </p:txBody>
      </p:sp>
      <p:pic>
        <p:nvPicPr>
          <p:cNvPr id="277530" name="Picture 2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7713" y="898525"/>
            <a:ext cx="842962" cy="900113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sp>
        <p:nvSpPr>
          <p:cNvPr id="277531" name="AutoShape 27"/>
          <p:cNvSpPr>
            <a:spLocks noChangeArrowheads="1"/>
          </p:cNvSpPr>
          <p:nvPr/>
        </p:nvSpPr>
        <p:spPr bwMode="auto">
          <a:xfrm rot="5400000">
            <a:off x="3576638" y="2757488"/>
            <a:ext cx="333375" cy="193675"/>
          </a:xfrm>
          <a:prstGeom prst="leftRightArrow">
            <a:avLst>
              <a:gd name="adj1" fmla="val 50000"/>
              <a:gd name="adj2" fmla="val 34426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7534" name="AutoShape 30"/>
          <p:cNvSpPr>
            <a:spLocks noChangeArrowheads="1"/>
          </p:cNvSpPr>
          <p:nvPr/>
        </p:nvSpPr>
        <p:spPr bwMode="auto">
          <a:xfrm rot="5400000">
            <a:off x="2178050" y="2757488"/>
            <a:ext cx="333375" cy="193675"/>
          </a:xfrm>
          <a:prstGeom prst="leftRightArrow">
            <a:avLst>
              <a:gd name="adj1" fmla="val 50000"/>
              <a:gd name="adj2" fmla="val 34426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7535" name="AutoShape 31"/>
          <p:cNvSpPr>
            <a:spLocks noChangeArrowheads="1"/>
          </p:cNvSpPr>
          <p:nvPr/>
        </p:nvSpPr>
        <p:spPr bwMode="auto">
          <a:xfrm rot="5400000">
            <a:off x="3544888" y="1843088"/>
            <a:ext cx="333375" cy="193675"/>
          </a:xfrm>
          <a:prstGeom prst="leftRightArrow">
            <a:avLst>
              <a:gd name="adj1" fmla="val 50000"/>
              <a:gd name="adj2" fmla="val 34426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7536" name="Rectangle 32"/>
          <p:cNvSpPr>
            <a:spLocks noChangeArrowheads="1"/>
          </p:cNvSpPr>
          <p:nvPr/>
        </p:nvSpPr>
        <p:spPr bwMode="auto">
          <a:xfrm>
            <a:off x="4627563" y="2095500"/>
            <a:ext cx="1366837" cy="560388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ru-RU"/>
              <a:t>сетевая</a:t>
            </a:r>
            <a:br>
              <a:rPr lang="ru-RU"/>
            </a:br>
            <a:r>
              <a:rPr lang="ru-RU"/>
              <a:t>карта</a:t>
            </a:r>
          </a:p>
        </p:txBody>
      </p:sp>
      <p:sp>
        <p:nvSpPr>
          <p:cNvPr id="277537" name="AutoShape 33"/>
          <p:cNvSpPr>
            <a:spLocks noChangeArrowheads="1"/>
          </p:cNvSpPr>
          <p:nvPr/>
        </p:nvSpPr>
        <p:spPr bwMode="auto">
          <a:xfrm rot="5400000">
            <a:off x="5157788" y="2746375"/>
            <a:ext cx="333375" cy="193675"/>
          </a:xfrm>
          <a:prstGeom prst="leftRightArrow">
            <a:avLst>
              <a:gd name="adj1" fmla="val 50000"/>
              <a:gd name="adj2" fmla="val 34426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7541" name="Rectangle 37"/>
          <p:cNvSpPr>
            <a:spLocks noChangeArrowheads="1"/>
          </p:cNvSpPr>
          <p:nvPr/>
        </p:nvSpPr>
        <p:spPr bwMode="auto">
          <a:xfrm>
            <a:off x="6242050" y="2095500"/>
            <a:ext cx="1668463" cy="560388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ru-RU"/>
              <a:t>контроллеры</a:t>
            </a:r>
            <a:br>
              <a:rPr lang="ru-RU"/>
            </a:br>
            <a:r>
              <a:rPr lang="ru-RU"/>
              <a:t>дисководов</a:t>
            </a:r>
          </a:p>
        </p:txBody>
      </p:sp>
      <p:sp>
        <p:nvSpPr>
          <p:cNvPr id="277542" name="AutoShape 38"/>
          <p:cNvSpPr>
            <a:spLocks noChangeArrowheads="1"/>
          </p:cNvSpPr>
          <p:nvPr/>
        </p:nvSpPr>
        <p:spPr bwMode="auto">
          <a:xfrm rot="5400000">
            <a:off x="6923088" y="2757488"/>
            <a:ext cx="333375" cy="193675"/>
          </a:xfrm>
          <a:prstGeom prst="leftRightArrow">
            <a:avLst>
              <a:gd name="adj1" fmla="val 50000"/>
              <a:gd name="adj2" fmla="val 34426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77543" name="Picture 3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81675" y="1239838"/>
            <a:ext cx="869950" cy="579437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sp>
        <p:nvSpPr>
          <p:cNvPr id="277544" name="AutoShape 40"/>
          <p:cNvSpPr>
            <a:spLocks noChangeArrowheads="1"/>
          </p:cNvSpPr>
          <p:nvPr/>
        </p:nvSpPr>
        <p:spPr bwMode="auto">
          <a:xfrm rot="5400000">
            <a:off x="6948488" y="1820863"/>
            <a:ext cx="333375" cy="193675"/>
          </a:xfrm>
          <a:prstGeom prst="leftRightArrow">
            <a:avLst>
              <a:gd name="adj1" fmla="val 50000"/>
              <a:gd name="adj2" fmla="val 34426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77545" name="Picture 4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69188" y="1293813"/>
            <a:ext cx="979487" cy="458787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pic>
        <p:nvPicPr>
          <p:cNvPr id="277546" name="Picture 4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50038" y="1243013"/>
            <a:ext cx="762000" cy="43021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sp>
        <p:nvSpPr>
          <p:cNvPr id="277552" name="AutoShape 48"/>
          <p:cNvSpPr>
            <a:spLocks noChangeArrowheads="1"/>
          </p:cNvSpPr>
          <p:nvPr/>
        </p:nvSpPr>
        <p:spPr bwMode="auto">
          <a:xfrm rot="5400000">
            <a:off x="7504113" y="1820863"/>
            <a:ext cx="333375" cy="193675"/>
          </a:xfrm>
          <a:prstGeom prst="leftRightArrow">
            <a:avLst>
              <a:gd name="adj1" fmla="val 50000"/>
              <a:gd name="adj2" fmla="val 34426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7553" name="AutoShape 49"/>
          <p:cNvSpPr>
            <a:spLocks noChangeArrowheads="1"/>
          </p:cNvSpPr>
          <p:nvPr/>
        </p:nvSpPr>
        <p:spPr bwMode="auto">
          <a:xfrm rot="5400000">
            <a:off x="6394450" y="1822450"/>
            <a:ext cx="333375" cy="193675"/>
          </a:xfrm>
          <a:prstGeom prst="leftRightArrow">
            <a:avLst>
              <a:gd name="adj1" fmla="val 50000"/>
              <a:gd name="adj2" fmla="val 34426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7554" name="Rectangle 50"/>
          <p:cNvSpPr>
            <a:spLocks noChangeArrowheads="1"/>
          </p:cNvSpPr>
          <p:nvPr/>
        </p:nvSpPr>
        <p:spPr bwMode="auto">
          <a:xfrm>
            <a:off x="330200" y="4883150"/>
            <a:ext cx="85566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8288" indent="-268288"/>
            <a:r>
              <a:rPr lang="ru-RU" sz="2400" b="1">
                <a:solidFill>
                  <a:schemeClr val="accent2"/>
                </a:solidFill>
              </a:rPr>
              <a:t>Шина</a:t>
            </a:r>
            <a:r>
              <a:rPr lang="ru-RU" sz="2400"/>
              <a:t> – многожильная линия связи, доступ к которой имеют несколько устройств.</a:t>
            </a:r>
          </a:p>
          <a:p>
            <a:pPr marL="268288" indent="-268288"/>
            <a:r>
              <a:rPr lang="ru-RU" sz="2400" b="1">
                <a:solidFill>
                  <a:schemeClr val="accent2"/>
                </a:solidFill>
              </a:rPr>
              <a:t>Контроллер</a:t>
            </a:r>
            <a:r>
              <a:rPr lang="ru-RU" sz="2400"/>
              <a:t> – электронная схема, управляющая внешним устройством по сигналам процессора.</a:t>
            </a:r>
          </a:p>
        </p:txBody>
      </p:sp>
      <p:sp>
        <p:nvSpPr>
          <p:cNvPr id="277555" name="Rectangle 51"/>
          <p:cNvSpPr>
            <a:spLocks noChangeArrowheads="1"/>
          </p:cNvSpPr>
          <p:nvPr/>
        </p:nvSpPr>
        <p:spPr bwMode="auto">
          <a:xfrm>
            <a:off x="2990850" y="2000250"/>
            <a:ext cx="5033963" cy="796925"/>
          </a:xfrm>
          <a:prstGeom prst="rect">
            <a:avLst/>
          </a:prstGeom>
          <a:noFill/>
          <a:ln w="19050">
            <a:solidFill>
              <a:schemeClr val="accent2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7556" name="AutoShape 52"/>
          <p:cNvSpPr>
            <a:spLocks noChangeArrowheads="1"/>
          </p:cNvSpPr>
          <p:nvPr/>
        </p:nvSpPr>
        <p:spPr bwMode="auto">
          <a:xfrm>
            <a:off x="1236663" y="1173163"/>
            <a:ext cx="1711325" cy="419100"/>
          </a:xfrm>
          <a:prstGeom prst="wedgeRoundRectCallout">
            <a:avLst>
              <a:gd name="adj1" fmla="val 54917"/>
              <a:gd name="adj2" fmla="val 156819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/>
              <a:t>контроллеры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7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77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77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77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77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77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77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77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77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77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77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77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77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77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77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77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77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77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77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77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77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277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277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9" grpId="0" animBg="1"/>
      <p:bldP spid="277510" grpId="0" animBg="1"/>
      <p:bldP spid="277517" grpId="0" animBg="1"/>
      <p:bldP spid="277529" grpId="0" animBg="1"/>
      <p:bldP spid="277531" grpId="0" animBg="1"/>
      <p:bldP spid="277534" grpId="0" animBg="1"/>
      <p:bldP spid="277535" grpId="0" animBg="1"/>
      <p:bldP spid="277536" grpId="0" animBg="1"/>
      <p:bldP spid="277537" grpId="0" animBg="1"/>
      <p:bldP spid="277541" grpId="0" animBg="1"/>
      <p:bldP spid="277542" grpId="0" animBg="1"/>
      <p:bldP spid="277544" grpId="0" animBg="1"/>
      <p:bldP spid="277552" grpId="0" animBg="1"/>
      <p:bldP spid="277553" grpId="0" animBg="1"/>
      <p:bldP spid="277554" grpId="0" build="p"/>
      <p:bldP spid="277555" grpId="0" animBg="1"/>
      <p:bldP spid="27755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36D1A8-9526-4A80-B116-5EA81890B064}" type="slidenum">
              <a:rPr lang="ru-RU">
                <a:latin typeface="Arial" pitchFamily="34" charset="0"/>
              </a:rPr>
              <a:pPr/>
              <a:t>8</a:t>
            </a:fld>
            <a:endParaRPr lang="ru-RU">
              <a:latin typeface="Arial" pitchFamily="34" charset="0"/>
            </a:endParaRPr>
          </a:p>
        </p:txBody>
      </p:sp>
      <p:sp>
        <p:nvSpPr>
          <p:cNvPr id="1028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 dirty="0"/>
              <a:t>Принципы фон Неймана</a:t>
            </a:r>
          </a:p>
        </p:txBody>
      </p:sp>
      <p:sp>
        <p:nvSpPr>
          <p:cNvPr id="185351" name="Rectangle 7"/>
          <p:cNvSpPr>
            <a:spLocks noChangeArrowheads="1"/>
          </p:cNvSpPr>
          <p:nvPr/>
        </p:nvSpPr>
        <p:spPr bwMode="auto">
          <a:xfrm>
            <a:off x="407988" y="904875"/>
            <a:ext cx="8010525" cy="537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60000"/>
              </a:spcBef>
            </a:pPr>
            <a:r>
              <a:rPr lang="ru-RU" sz="2200" i="1" dirty="0"/>
              <a:t>«Предварительный доклад о машине </a:t>
            </a:r>
            <a:r>
              <a:rPr lang="en-US" sz="2200" i="1" dirty="0"/>
              <a:t>EDVAC</a:t>
            </a:r>
            <a:r>
              <a:rPr lang="ru-RU" sz="2200" i="1" dirty="0"/>
              <a:t>»</a:t>
            </a:r>
            <a:r>
              <a:rPr lang="en-US" sz="2200" i="1" dirty="0"/>
              <a:t> (1945)</a:t>
            </a:r>
          </a:p>
          <a:p>
            <a:pPr marL="533400" indent="-533400">
              <a:lnSpc>
                <a:spcPct val="90000"/>
              </a:lnSpc>
              <a:spcBef>
                <a:spcPct val="60000"/>
              </a:spcBef>
              <a:buFontTx/>
              <a:buAutoNum type="arabicPeriod"/>
            </a:pPr>
            <a:r>
              <a:rPr lang="ru-RU" sz="2200" b="1" dirty="0">
                <a:solidFill>
                  <a:schemeClr val="accent2"/>
                </a:solidFill>
              </a:rPr>
              <a:t>Принцип двоичного кодирования</a:t>
            </a:r>
            <a:r>
              <a:rPr lang="ru-RU" sz="2200" dirty="0"/>
              <a:t>: вся</a:t>
            </a:r>
            <a:br>
              <a:rPr lang="ru-RU" sz="2200" dirty="0"/>
            </a:br>
            <a:r>
              <a:rPr lang="ru-RU" sz="2200" dirty="0"/>
              <a:t>	информация кодируется в двоичном виде.</a:t>
            </a:r>
          </a:p>
          <a:p>
            <a:pPr marL="533400" indent="-533400">
              <a:lnSpc>
                <a:spcPct val="90000"/>
              </a:lnSpc>
              <a:spcBef>
                <a:spcPct val="60000"/>
              </a:spcBef>
              <a:buFontTx/>
              <a:buAutoNum type="arabicPeriod"/>
            </a:pPr>
            <a:r>
              <a:rPr lang="ru-RU" sz="2200" b="1" dirty="0">
                <a:solidFill>
                  <a:schemeClr val="accent2"/>
                </a:solidFill>
              </a:rPr>
              <a:t>Принцип программного управления</a:t>
            </a:r>
            <a:r>
              <a:rPr lang="ru-RU" sz="2200" b="1" dirty="0"/>
              <a:t>: </a:t>
            </a:r>
            <a:br>
              <a:rPr lang="ru-RU" sz="2200" b="1" dirty="0"/>
            </a:br>
            <a:r>
              <a:rPr lang="ru-RU" sz="2200" b="1" dirty="0"/>
              <a:t>	</a:t>
            </a:r>
            <a:r>
              <a:rPr lang="ru-RU" sz="2200" dirty="0"/>
              <a:t>программа состоит из набора команд,</a:t>
            </a:r>
            <a:br>
              <a:rPr lang="ru-RU" sz="2200" dirty="0"/>
            </a:br>
            <a:r>
              <a:rPr lang="ru-RU" sz="2200" dirty="0"/>
              <a:t>	которые выполняются процессором</a:t>
            </a:r>
            <a:br>
              <a:rPr lang="ru-RU" sz="2200" dirty="0"/>
            </a:br>
            <a:r>
              <a:rPr lang="ru-RU" sz="2200" dirty="0"/>
              <a:t>	автоматически друг за другом в</a:t>
            </a:r>
            <a:br>
              <a:rPr lang="ru-RU" sz="2200" dirty="0"/>
            </a:br>
            <a:r>
              <a:rPr lang="ru-RU" sz="2200" dirty="0"/>
              <a:t>	определенной последовательности. </a:t>
            </a:r>
          </a:p>
          <a:p>
            <a:pPr marL="533400" indent="-533400">
              <a:lnSpc>
                <a:spcPct val="90000"/>
              </a:lnSpc>
              <a:spcBef>
                <a:spcPct val="60000"/>
              </a:spcBef>
              <a:buFontTx/>
              <a:buAutoNum type="arabicPeriod"/>
            </a:pPr>
            <a:r>
              <a:rPr lang="ru-RU" sz="2200" b="1" dirty="0">
                <a:solidFill>
                  <a:schemeClr val="accent2"/>
                </a:solidFill>
              </a:rPr>
              <a:t>Принцип однородности памяти:</a:t>
            </a:r>
            <a:r>
              <a:rPr lang="ru-RU" sz="2200" b="1" dirty="0"/>
              <a:t> </a:t>
            </a:r>
            <a:br>
              <a:rPr lang="ru-RU" sz="2200" b="1" dirty="0"/>
            </a:br>
            <a:r>
              <a:rPr lang="ru-RU" sz="2200" b="1" dirty="0"/>
              <a:t>	</a:t>
            </a:r>
            <a:r>
              <a:rPr lang="ru-RU" sz="2200" dirty="0"/>
              <a:t>программы и данные хранятся в одной и</a:t>
            </a:r>
            <a:br>
              <a:rPr lang="ru-RU" sz="2200" dirty="0"/>
            </a:br>
            <a:r>
              <a:rPr lang="ru-RU" sz="2200" dirty="0"/>
              <a:t>	той же памяти. </a:t>
            </a:r>
          </a:p>
          <a:p>
            <a:pPr marL="533400" indent="-533400">
              <a:lnSpc>
                <a:spcPct val="90000"/>
              </a:lnSpc>
              <a:spcBef>
                <a:spcPct val="60000"/>
              </a:spcBef>
              <a:buFontTx/>
              <a:buAutoNum type="arabicPeriod"/>
            </a:pPr>
            <a:r>
              <a:rPr lang="ru-RU" sz="2200" b="1" dirty="0">
                <a:solidFill>
                  <a:schemeClr val="accent2"/>
                </a:solidFill>
              </a:rPr>
              <a:t>Принцип </a:t>
            </a:r>
            <a:r>
              <a:rPr lang="ru-RU" sz="2200" b="1" dirty="0" err="1">
                <a:solidFill>
                  <a:schemeClr val="accent2"/>
                </a:solidFill>
              </a:rPr>
              <a:t>адресности</a:t>
            </a:r>
            <a:r>
              <a:rPr lang="ru-RU" sz="2200" b="1" dirty="0">
                <a:solidFill>
                  <a:schemeClr val="accent2"/>
                </a:solidFill>
              </a:rPr>
              <a:t>:</a:t>
            </a:r>
            <a:r>
              <a:rPr lang="ru-RU" sz="2200" b="1" dirty="0"/>
              <a:t> </a:t>
            </a:r>
            <a:br>
              <a:rPr lang="ru-RU" sz="2200" b="1" dirty="0"/>
            </a:br>
            <a:r>
              <a:rPr lang="ru-RU" sz="2200" b="1" dirty="0"/>
              <a:t>     </a:t>
            </a:r>
            <a:r>
              <a:rPr lang="ru-RU" sz="2200" dirty="0"/>
              <a:t>память состоит из пронумерованных ячеек; </a:t>
            </a:r>
            <a:br>
              <a:rPr lang="ru-RU" sz="2200" dirty="0"/>
            </a:br>
            <a:r>
              <a:rPr lang="ru-RU" sz="2200" dirty="0"/>
              <a:t>     процессору в любой момент времени доступна </a:t>
            </a:r>
            <a:br>
              <a:rPr lang="ru-RU" sz="2200" dirty="0"/>
            </a:br>
            <a:r>
              <a:rPr lang="ru-RU" sz="2200" dirty="0"/>
              <a:t>     любая</a:t>
            </a:r>
            <a:r>
              <a:rPr lang="en-US" sz="2200" dirty="0"/>
              <a:t> </a:t>
            </a:r>
            <a:r>
              <a:rPr lang="ru-RU" sz="2200" dirty="0"/>
              <a:t>ячейка. </a:t>
            </a:r>
          </a:p>
        </p:txBody>
      </p:sp>
      <p:graphicFrame>
        <p:nvGraphicFramePr>
          <p:cNvPr id="185352" name="Object 8"/>
          <p:cNvGraphicFramePr>
            <a:graphicFrameLocks noChangeAspect="1"/>
          </p:cNvGraphicFramePr>
          <p:nvPr/>
        </p:nvGraphicFramePr>
        <p:xfrm>
          <a:off x="7161213" y="1277938"/>
          <a:ext cx="1630362" cy="2662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78" name="Bitmap Image" r:id="rId4" imgW="1219370" imgH="1991003" progId="PBrush">
                  <p:embed/>
                </p:oleObj>
              </mc:Choice>
              <mc:Fallback>
                <p:oleObj name="Bitmap Image" r:id="rId4" imgW="1219370" imgH="1991003" progId="PBrush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6000" contrast="12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1213" y="1277938"/>
                        <a:ext cx="1630362" cy="2662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5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5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5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53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853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853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5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79388" y="228600"/>
            <a:ext cx="8713787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444500" indent="-444500" algn="just">
              <a:tabLst>
                <a:tab pos="88900" algn="l"/>
              </a:tabLst>
            </a:pPr>
            <a:r>
              <a:rPr lang="ru-RU" sz="1600" b="0">
                <a:solidFill>
                  <a:srgbClr val="993300"/>
                </a:solidFill>
                <a:latin typeface="Times New Roman" pitchFamily="18" charset="0"/>
              </a:rPr>
              <a:t>	</a:t>
            </a:r>
            <a:r>
              <a:rPr lang="ru-RU" sz="2000" b="0">
                <a:solidFill>
                  <a:srgbClr val="993300"/>
                </a:solidFill>
                <a:latin typeface="Times New Roman" pitchFamily="18" charset="0"/>
              </a:rPr>
              <a:t>В основу построения большинства ЭВМ положены принципы, сформулированные в </a:t>
            </a:r>
            <a:r>
              <a:rPr lang="ru-RU" sz="2000" i="1">
                <a:solidFill>
                  <a:srgbClr val="993300"/>
                </a:solidFill>
                <a:latin typeface="Times New Roman" pitchFamily="18" charset="0"/>
              </a:rPr>
              <a:t>1945 г. Джоном фон Нейманом:</a:t>
            </a:r>
          </a:p>
          <a:p>
            <a:pPr marL="444500" indent="-444500" algn="just">
              <a:tabLst>
                <a:tab pos="88900" algn="l"/>
              </a:tabLst>
            </a:pP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         </a:t>
            </a:r>
            <a:r>
              <a:rPr lang="ru-RU" sz="2400" i="1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ru-RU" sz="2400" b="0">
                <a:solidFill>
                  <a:srgbClr val="000066"/>
                </a:solidFill>
                <a:latin typeface="Times New Roman" pitchFamily="18" charset="0"/>
              </a:rPr>
              <a:t>.  </a:t>
            </a:r>
            <a:r>
              <a:rPr lang="ru-RU" sz="2400" i="1">
                <a:solidFill>
                  <a:srgbClr val="000066"/>
                </a:solidFill>
                <a:latin typeface="Times New Roman" pitchFamily="18" charset="0"/>
              </a:rPr>
              <a:t>Принцип программного управления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 (программа состоит из набора команд, которые выполняются процессором автоматически друг за другом в заданной</a:t>
            </a:r>
          </a:p>
          <a:p>
            <a:pPr marL="444500" indent="-444500" algn="just">
              <a:tabLst>
                <a:tab pos="889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              последовательности).</a:t>
            </a:r>
          </a:p>
          <a:p>
            <a:pPr marL="444500" indent="-444500" algn="just">
              <a:tabLst>
                <a:tab pos="889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         </a:t>
            </a:r>
            <a:r>
              <a:rPr lang="ru-RU" sz="2400" i="1">
                <a:solidFill>
                  <a:srgbClr val="000066"/>
                </a:solidFill>
                <a:latin typeface="Times New Roman" pitchFamily="18" charset="0"/>
              </a:rPr>
              <a:t>2.  Принцип однородности памяти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 (программы и данные хранятся в одной и той же памяти; над командами можно выполнять такие же действия, как и над  данными).</a:t>
            </a:r>
          </a:p>
          <a:p>
            <a:pPr marL="444500" indent="-444500" algn="just">
              <a:tabLst>
                <a:tab pos="889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          </a:t>
            </a:r>
            <a:r>
              <a:rPr lang="ru-RU" sz="2400" i="1">
                <a:solidFill>
                  <a:srgbClr val="000066"/>
                </a:solidFill>
                <a:latin typeface="Times New Roman" pitchFamily="18" charset="0"/>
              </a:rPr>
              <a:t>3. Принцип адресности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 (основная память структурно состоит из пронумерованных  ячеек).</a:t>
            </a:r>
          </a:p>
          <a:p>
            <a:pPr marL="444500" indent="-444500" algn="just">
              <a:tabLst>
                <a:tab pos="88900" algn="l"/>
              </a:tabLst>
            </a:pPr>
            <a:endParaRPr lang="ru-RU" sz="2400" b="0">
              <a:solidFill>
                <a:srgbClr val="993300"/>
              </a:solidFill>
              <a:latin typeface="Times New Roman" pitchFamily="18" charset="0"/>
            </a:endParaRPr>
          </a:p>
          <a:p>
            <a:pPr marL="444500" indent="-444500" algn="just">
              <a:tabLst>
                <a:tab pos="88900" algn="l"/>
              </a:tabLst>
            </a:pP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	</a:t>
            </a:r>
            <a:r>
              <a:rPr lang="ru-RU" sz="2000" b="0">
                <a:solidFill>
                  <a:srgbClr val="993300"/>
                </a:solidFill>
                <a:latin typeface="Times New Roman" pitchFamily="18" charset="0"/>
              </a:rPr>
              <a:t>ЭВМ,  построенные на этих принципах, имеют </a:t>
            </a:r>
            <a:r>
              <a:rPr lang="ru-RU" sz="2000" i="1">
                <a:solidFill>
                  <a:srgbClr val="993300"/>
                </a:solidFill>
                <a:latin typeface="Times New Roman" pitchFamily="18" charset="0"/>
              </a:rPr>
              <a:t>классическую архитектуру</a:t>
            </a:r>
            <a:endParaRPr lang="ru-RU" sz="2000" b="0">
              <a:solidFill>
                <a:srgbClr val="993300"/>
              </a:solidFill>
              <a:latin typeface="Times New Roman" pitchFamily="18" charset="0"/>
            </a:endParaRPr>
          </a:p>
          <a:p>
            <a:pPr marL="444500" indent="-444500" algn="ctr">
              <a:tabLst>
                <a:tab pos="88900" algn="l"/>
              </a:tabLst>
            </a:pPr>
            <a:r>
              <a:rPr lang="ru-RU" sz="2000" b="0">
                <a:solidFill>
                  <a:srgbClr val="993300"/>
                </a:solidFill>
                <a:latin typeface="Times New Roman" pitchFamily="18" charset="0"/>
              </a:rPr>
              <a:t>(</a:t>
            </a:r>
            <a:r>
              <a:rPr lang="ru-RU" sz="2400" i="1">
                <a:solidFill>
                  <a:srgbClr val="CC3300"/>
                </a:solidFill>
                <a:latin typeface="Times New Roman" pitchFamily="18" charset="0"/>
              </a:rPr>
              <a:t>архитектуру фон Неймана</a:t>
            </a:r>
            <a:r>
              <a:rPr lang="ru-RU" sz="2000" b="0">
                <a:solidFill>
                  <a:srgbClr val="993300"/>
                </a:solidFill>
                <a:latin typeface="Times New Roman" pitchFamily="18" charset="0"/>
              </a:rPr>
              <a:t>).</a:t>
            </a:r>
            <a:endParaRPr lang="ru-RU" sz="2000" i="1">
              <a:solidFill>
                <a:srgbClr val="993300"/>
              </a:solidFill>
              <a:latin typeface="Times New Roman" pitchFamily="18" charset="0"/>
            </a:endParaRPr>
          </a:p>
          <a:p>
            <a:pPr marL="444500" indent="-444500" algn="just">
              <a:tabLst>
                <a:tab pos="88900" algn="l"/>
              </a:tabLst>
            </a:pPr>
            <a:r>
              <a:rPr lang="ru-RU" sz="2000" i="1">
                <a:solidFill>
                  <a:srgbClr val="993300"/>
                </a:solidFill>
                <a:latin typeface="Times New Roman" pitchFamily="18" charset="0"/>
              </a:rPr>
              <a:t>	</a:t>
            </a:r>
            <a:endParaRPr lang="ru-RU" sz="1600" b="0">
              <a:solidFill>
                <a:srgbClr val="99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zoom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SOUND" val="Revolving Doors"/>
  <p:tag name="POWER3D OPTIONS" val="Slow "/>
  <p:tag name="POWER3D TRANSITION" val="Revdoors.p3d 0"/>
</p:tagLst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FF33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 Cyr" charset="-5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FF33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 Cyr" charset="-5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3001</TotalTime>
  <Words>572</Words>
  <Application>Microsoft Office PowerPoint</Application>
  <PresentationFormat>Экран (4:3)</PresentationFormat>
  <Paragraphs>220</Paragraphs>
  <Slides>15</Slides>
  <Notes>15</Notes>
  <HiddenSlides>0</HiddenSlides>
  <MMClips>1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Times New Roman</vt:lpstr>
      <vt:lpstr>Times New Roman Cyr</vt:lpstr>
      <vt:lpstr>Wingdings</vt:lpstr>
      <vt:lpstr>Оформление по умолчанию</vt:lpstr>
      <vt:lpstr>Clip</vt:lpstr>
      <vt:lpstr>Bitmap Image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Владимир Петко</dc:creator>
  <cp:lastModifiedBy>Валерий А. Бессонников</cp:lastModifiedBy>
  <cp:revision>410</cp:revision>
  <dcterms:created xsi:type="dcterms:W3CDTF">1997-09-13T10:52:16Z</dcterms:created>
  <dcterms:modified xsi:type="dcterms:W3CDTF">2020-10-23T10:38:14Z</dcterms:modified>
</cp:coreProperties>
</file>