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57" r:id="rId11"/>
    <p:sldId id="258" r:id="rId12"/>
    <p:sldId id="260" r:id="rId13"/>
    <p:sldId id="259" r:id="rId14"/>
    <p:sldId id="261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E6BC5-B027-4CF8-A8D9-889744F39A2C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5DBA8-06F3-4B3B-9899-CE3FC3C21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:a16="http://schemas.microsoft.com/office/drawing/2014/main" id="{AC5DCB24-9C69-47DF-9DBD-D1E74B1AE1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>
            <a:extLst>
              <a:ext uri="{FF2B5EF4-FFF2-40B4-BE49-F238E27FC236}">
                <a16:creationId xmlns:a16="http://schemas.microsoft.com/office/drawing/2014/main" id="{1A1E9DA3-B47D-427F-BB0C-6720996E1B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id="{AD42D614-DE4E-41BA-8DBE-EEB91C5DD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CDA812-417F-4289-8079-931B51792A40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>
            <a:extLst>
              <a:ext uri="{FF2B5EF4-FFF2-40B4-BE49-F238E27FC236}">
                <a16:creationId xmlns:a16="http://schemas.microsoft.com/office/drawing/2014/main" id="{6B3F2FCA-8CF3-40E6-B3A1-748B09AD4C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>
            <a:extLst>
              <a:ext uri="{FF2B5EF4-FFF2-40B4-BE49-F238E27FC236}">
                <a16:creationId xmlns:a16="http://schemas.microsoft.com/office/drawing/2014/main" id="{D2F46E31-1C4B-4BB7-AC3B-E8729AABE4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9460" name="Номер слайда 3">
            <a:extLst>
              <a:ext uri="{FF2B5EF4-FFF2-40B4-BE49-F238E27FC236}">
                <a16:creationId xmlns:a16="http://schemas.microsoft.com/office/drawing/2014/main" id="{13FED7C0-1C4C-4E95-97F9-B7BBAD2FE6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BDD0BC-FC3A-4C28-BD4C-EADDBC6423A4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:a16="http://schemas.microsoft.com/office/drawing/2014/main" id="{196004BF-A583-4025-8CFE-B2DE996A00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>
            <a:extLst>
              <a:ext uri="{FF2B5EF4-FFF2-40B4-BE49-F238E27FC236}">
                <a16:creationId xmlns:a16="http://schemas.microsoft.com/office/drawing/2014/main" id="{5D114FCF-8343-417B-9A60-CD3CECBD9A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id="{6B849126-194A-4FA0-8CDB-C1F250B225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513EB3-1DFD-481A-AA30-17257F5F4407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>
            <a:extLst>
              <a:ext uri="{FF2B5EF4-FFF2-40B4-BE49-F238E27FC236}">
                <a16:creationId xmlns:a16="http://schemas.microsoft.com/office/drawing/2014/main" id="{BD0018B8-6051-4C1B-8264-4853266CC4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>
            <a:extLst>
              <a:ext uri="{FF2B5EF4-FFF2-40B4-BE49-F238E27FC236}">
                <a16:creationId xmlns:a16="http://schemas.microsoft.com/office/drawing/2014/main" id="{BDCD254B-CF1D-4551-927D-0F1F4B4A7C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id="{7B6D7559-BD31-4882-A0B1-C8A2AB87D2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E9594A-E802-4EAC-A20B-B84A093A0CBC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>
            <a:extLst>
              <a:ext uri="{FF2B5EF4-FFF2-40B4-BE49-F238E27FC236}">
                <a16:creationId xmlns:a16="http://schemas.microsoft.com/office/drawing/2014/main" id="{63AD58EB-1144-40F5-AFEC-BF4DE0E894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>
            <a:extLst>
              <a:ext uri="{FF2B5EF4-FFF2-40B4-BE49-F238E27FC236}">
                <a16:creationId xmlns:a16="http://schemas.microsoft.com/office/drawing/2014/main" id="{8D4EFC84-0A37-4832-91C2-442FCA76C8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2532" name="Номер слайда 3">
            <a:extLst>
              <a:ext uri="{FF2B5EF4-FFF2-40B4-BE49-F238E27FC236}">
                <a16:creationId xmlns:a16="http://schemas.microsoft.com/office/drawing/2014/main" id="{0E9F68C5-D03B-4249-9904-0A177DB0A6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9CE8E7-1B43-4595-A611-40D79BC6DA31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>
            <a:extLst>
              <a:ext uri="{FF2B5EF4-FFF2-40B4-BE49-F238E27FC236}">
                <a16:creationId xmlns:a16="http://schemas.microsoft.com/office/drawing/2014/main" id="{F6D49B36-D05E-4B0E-8AB1-D0C37385F6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>
            <a:extLst>
              <a:ext uri="{FF2B5EF4-FFF2-40B4-BE49-F238E27FC236}">
                <a16:creationId xmlns:a16="http://schemas.microsoft.com/office/drawing/2014/main" id="{8342AA7F-E093-43ED-9F30-D64A45CD35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3556" name="Номер слайда 3">
            <a:extLst>
              <a:ext uri="{FF2B5EF4-FFF2-40B4-BE49-F238E27FC236}">
                <a16:creationId xmlns:a16="http://schemas.microsoft.com/office/drawing/2014/main" id="{1BF56508-802F-4B3E-B26F-42443C8FFB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8BFB71-BE2F-4DC1-9952-167524ACE042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>
            <a:extLst>
              <a:ext uri="{FF2B5EF4-FFF2-40B4-BE49-F238E27FC236}">
                <a16:creationId xmlns:a16="http://schemas.microsoft.com/office/drawing/2014/main" id="{06AA673E-38CF-4720-960F-CDDCE49F79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>
            <a:extLst>
              <a:ext uri="{FF2B5EF4-FFF2-40B4-BE49-F238E27FC236}">
                <a16:creationId xmlns:a16="http://schemas.microsoft.com/office/drawing/2014/main" id="{E2CE715E-5202-47EE-862F-73F01389FE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34020FDF-D0D4-4CDD-978D-964CD1267F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2337A5-D3E2-4FAA-9C50-5B0215CADF7D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>
            <a:extLst>
              <a:ext uri="{FF2B5EF4-FFF2-40B4-BE49-F238E27FC236}">
                <a16:creationId xmlns:a16="http://schemas.microsoft.com/office/drawing/2014/main" id="{0FE44211-92E0-46E8-91B5-405DB8EA5C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>
            <a:extLst>
              <a:ext uri="{FF2B5EF4-FFF2-40B4-BE49-F238E27FC236}">
                <a16:creationId xmlns:a16="http://schemas.microsoft.com/office/drawing/2014/main" id="{97482EDD-B845-4CC2-811D-D19A070BB3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5604" name="Номер слайда 3">
            <a:extLst>
              <a:ext uri="{FF2B5EF4-FFF2-40B4-BE49-F238E27FC236}">
                <a16:creationId xmlns:a16="http://schemas.microsoft.com/office/drawing/2014/main" id="{A012E5A6-905A-48D1-AE28-1B6DDDF451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F2EF43-1AE4-472B-8193-DFB7C72F3AB2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0C1C08-1357-4171-9597-6C60C959A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68458E-11BB-457C-A2BC-8D9E027492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84A72C-329F-43DE-8AB3-C5328C81F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221FE-6087-4211-B109-1408355C78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999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629" y="3341033"/>
            <a:ext cx="8534400" cy="2232025"/>
          </a:xfrm>
        </p:spPr>
        <p:txBody>
          <a:bodyPr>
            <a:normAutofit/>
          </a:bodyPr>
          <a:lstStyle/>
          <a:p>
            <a:pPr marL="533400" algn="l"/>
            <a:r>
              <a:rPr lang="ru-RU" dirty="0"/>
              <a:t>1. Основы логики</a:t>
            </a:r>
            <a:br>
              <a:rPr lang="ru-RU" dirty="0"/>
            </a:br>
            <a:r>
              <a:rPr lang="ru-RU" dirty="0"/>
              <a:t>2. Логические основы устройства компьютера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01A1D84-3410-4118-A0EC-ABC6DF6D6EB7}"/>
              </a:ext>
            </a:extLst>
          </p:cNvPr>
          <p:cNvSpPr/>
          <p:nvPr/>
        </p:nvSpPr>
        <p:spPr>
          <a:xfrm>
            <a:off x="228600" y="9906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Лекция 5 </a:t>
            </a:r>
          </a:p>
          <a:p>
            <a:pPr algn="ctr"/>
            <a:r>
              <a:rPr lang="ru-RU" sz="4000" b="1" dirty="0"/>
              <a:t>Базовые логические операции и схемы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" y="1345102"/>
            <a:ext cx="8686800" cy="1028047"/>
          </a:xfrm>
        </p:spPr>
        <p:txBody>
          <a:bodyPr>
            <a:noAutofit/>
          </a:bodyPr>
          <a:lstStyle/>
          <a:p>
            <a:pPr marL="484188" indent="234950"/>
            <a:r>
              <a:rPr lang="ru-RU" sz="2800" b="1" dirty="0"/>
              <a:t>Базовые логические элементы реализуют три основные логические операции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99041"/>
            <a:ext cx="8229600" cy="4340079"/>
          </a:xfrm>
        </p:spPr>
        <p:txBody>
          <a:bodyPr>
            <a:normAutofit lnSpcReduction="10000"/>
          </a:bodyPr>
          <a:lstStyle/>
          <a:p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логический элемент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«И» </a:t>
            </a: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– логическое умножение;</a:t>
            </a:r>
          </a:p>
          <a:p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логический элемент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«ИЛИ» </a:t>
            </a: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– логическое сложение;</a:t>
            </a:r>
          </a:p>
          <a:p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логический элемент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«НЕ» </a:t>
            </a: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- инверсию.</a:t>
            </a:r>
          </a:p>
          <a:p>
            <a:pPr>
              <a:buNone/>
            </a:pPr>
            <a:r>
              <a:rPr lang="ru-RU" sz="2400" dirty="0"/>
              <a:t> 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Логические элементы компьютера оперируют с сигналами, представляющие собой электрические импульсы. Есть импульс – 1, нет импульса – 0. 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На вход логических элементов поступают сигналы-аргументы, на выходе появляется сигнал-функция.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44BCB27-16A7-4588-B5E4-27794305FCF8}"/>
              </a:ext>
            </a:extLst>
          </p:cNvPr>
          <p:cNvSpPr/>
          <p:nvPr/>
        </p:nvSpPr>
        <p:spPr>
          <a:xfrm>
            <a:off x="152400" y="218880"/>
            <a:ext cx="89698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2. Логические основы устройства компьютера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914400"/>
          </a:xfrm>
        </p:spPr>
        <p:txBody>
          <a:bodyPr>
            <a:normAutofit/>
          </a:bodyPr>
          <a:lstStyle/>
          <a:p>
            <a:r>
              <a:rPr lang="ru-RU" b="1" dirty="0">
                <a:latin typeface="Bookman Old Style" pitchFamily="18" charset="0"/>
              </a:rPr>
              <a:t>Логический элемент «И»</a:t>
            </a:r>
            <a:endParaRPr lang="ru-RU" dirty="0">
              <a:latin typeface="Bookman Old Style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133600" y="3886200"/>
            <a:ext cx="5105400" cy="1466910"/>
            <a:chOff x="2133600" y="3886200"/>
            <a:chExt cx="5105400" cy="1466910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209800" y="4038600"/>
              <a:ext cx="4343400" cy="1143000"/>
              <a:chOff x="2057400" y="2514600"/>
              <a:chExt cx="4343400" cy="114300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3810000" y="2514600"/>
                <a:ext cx="838200" cy="1143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3200" dirty="0">
                    <a:solidFill>
                      <a:schemeClr val="tx1"/>
                    </a:solidFill>
                    <a:latin typeface="Bookman Old Style" pitchFamily="18" charset="0"/>
                  </a:rPr>
                  <a:t>&amp;</a:t>
                </a:r>
              </a:p>
              <a:p>
                <a:pPr algn="ctr"/>
                <a:endParaRPr lang="ru-RU" sz="1600" b="1" dirty="0">
                  <a:solidFill>
                    <a:schemeClr val="tx1"/>
                  </a:solidFill>
                  <a:latin typeface="Bookman Old Style" pitchFamily="18" charset="0"/>
                </a:endParaRPr>
              </a:p>
              <a:p>
                <a:pPr algn="ctr"/>
                <a:r>
                  <a:rPr lang="ru-RU" sz="1600" b="1" dirty="0">
                    <a:solidFill>
                      <a:schemeClr val="tx1"/>
                    </a:solidFill>
                    <a:latin typeface="Bookman Old Style" pitchFamily="18" charset="0"/>
                  </a:rPr>
                  <a:t>И</a:t>
                </a:r>
              </a:p>
            </p:txBody>
          </p:sp>
          <p:cxnSp>
            <p:nvCxnSpPr>
              <p:cNvPr id="9" name="Прямая со стрелкой 8"/>
              <p:cNvCxnSpPr/>
              <p:nvPr/>
            </p:nvCxnSpPr>
            <p:spPr>
              <a:xfrm>
                <a:off x="2057400" y="28194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/>
              <p:cNvCxnSpPr/>
              <p:nvPr/>
            </p:nvCxnSpPr>
            <p:spPr>
              <a:xfrm>
                <a:off x="2057400" y="33528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>
                <a:off x="4648200" y="30480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133600" y="3886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Bookman Old Style" pitchFamily="18" charset="0"/>
                </a:rPr>
                <a:t>А (0,0,1,1)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33600" y="4953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Bookman Old Style" pitchFamily="18" charset="0"/>
                </a:rPr>
                <a:t>В (0,1,0,1)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86400" y="4114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Bookman Old Style" pitchFamily="18" charset="0"/>
                </a:rPr>
                <a:t>F</a:t>
              </a:r>
              <a:r>
                <a:rPr lang="ru-RU" sz="2000" dirty="0">
                  <a:latin typeface="Bookman Old Style" pitchFamily="18" charset="0"/>
                </a:rPr>
                <a:t> (0,0,0,1)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13716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	На входы А и В логического элемента последовательно подаются четыре пары сигналов различных значений, на выходе получается </a:t>
            </a:r>
            <a:r>
              <a:rPr lang="ru-RU" sz="2400" dirty="0" err="1">
                <a:solidFill>
                  <a:schemeClr val="bg1"/>
                </a:solidFill>
              </a:rPr>
              <a:t>последо-вательность</a:t>
            </a:r>
            <a:r>
              <a:rPr lang="ru-RU" sz="2400" dirty="0">
                <a:solidFill>
                  <a:schemeClr val="bg1"/>
                </a:solidFill>
              </a:rPr>
              <a:t> из четырех сигналов, значения которых определяются в соответствии с таблицей истинности операции логического умножения.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Bookman Old Style" pitchFamily="18" charset="0"/>
              </a:rPr>
              <a:t>Логический элемент «НЕ»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вход А логического элемента последовательно подаются два сигнала, на выходе получается последовательность из двух сигналов, значения которых определяются в соответствии с таблицей истинности логической инверсии.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2209800" y="4038600"/>
            <a:ext cx="5105400" cy="1447800"/>
            <a:chOff x="2209800" y="4038600"/>
            <a:chExt cx="5105400" cy="144780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2209800" y="4114800"/>
              <a:ext cx="4495800" cy="1371600"/>
              <a:chOff x="2209800" y="4114800"/>
              <a:chExt cx="4495800" cy="1143000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3962400" y="4114800"/>
                <a:ext cx="990600" cy="1143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b="1" dirty="0">
                    <a:solidFill>
                      <a:schemeClr val="tx1"/>
                    </a:solidFill>
                    <a:latin typeface="Bookman Old Style" pitchFamily="18" charset="0"/>
                  </a:rPr>
                  <a:t>1</a:t>
                </a:r>
              </a:p>
              <a:p>
                <a:pPr algn="ctr"/>
                <a:endParaRPr lang="ru-RU" sz="1600" b="1" dirty="0">
                  <a:solidFill>
                    <a:schemeClr val="tx1"/>
                  </a:solidFill>
                  <a:latin typeface="Bookman Old Style" pitchFamily="18" charset="0"/>
                </a:endParaRPr>
              </a:p>
              <a:p>
                <a:pPr algn="ctr"/>
                <a:r>
                  <a:rPr lang="ru-RU" sz="1600" b="1" dirty="0">
                    <a:solidFill>
                      <a:schemeClr val="tx1"/>
                    </a:solidFill>
                    <a:latin typeface="Bookman Old Style" pitchFamily="18" charset="0"/>
                  </a:rPr>
                  <a:t>НЕ</a:t>
                </a:r>
              </a:p>
            </p:txBody>
          </p:sp>
          <p:cxnSp>
            <p:nvCxnSpPr>
              <p:cNvPr id="11" name="Прямая со стрелкой 10"/>
              <p:cNvCxnSpPr/>
              <p:nvPr/>
            </p:nvCxnSpPr>
            <p:spPr>
              <a:xfrm>
                <a:off x="2209800" y="47244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/>
              <p:nvPr/>
            </p:nvCxnSpPr>
            <p:spPr>
              <a:xfrm>
                <a:off x="4953000" y="46482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2362200" y="403860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Bookman Old Style" pitchFamily="18" charset="0"/>
                </a:rPr>
                <a:t>А (0,1)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67400" y="4038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Bookman Old Style" pitchFamily="18" charset="0"/>
                </a:rPr>
                <a:t>F</a:t>
              </a:r>
              <a:r>
                <a:rPr lang="ru-RU" sz="2000" dirty="0">
                  <a:latin typeface="Bookman Old Style" pitchFamily="18" charset="0"/>
                </a:rPr>
                <a:t> (1,0)</a:t>
              </a:r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4800600" y="4648200"/>
              <a:ext cx="304800" cy="3048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7494"/>
            <a:ext cx="8534400" cy="1399032"/>
          </a:xfrm>
        </p:spPr>
        <p:txBody>
          <a:bodyPr/>
          <a:lstStyle/>
          <a:p>
            <a:r>
              <a:rPr lang="ru-RU" b="1" dirty="0">
                <a:latin typeface="Bookman Old Style" pitchFamily="18" charset="0"/>
              </a:rPr>
              <a:t>Логический элемент </a:t>
            </a:r>
            <a:r>
              <a:rPr lang="ru-RU" sz="4000" b="1" dirty="0">
                <a:latin typeface="Bookman Old Style" pitchFamily="18" charset="0"/>
              </a:rPr>
              <a:t>«ИЛИ»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7526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На входы А и В логического элемента последовательно подаются четыре пары сигналов различных значений, на выходе получается последовательность из четырех сигналов, значения которых определяются в соответствии с таблицей истинности операции логического сложения.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133600" y="3124200"/>
            <a:ext cx="5105400" cy="1466910"/>
            <a:chOff x="2133600" y="3124200"/>
            <a:chExt cx="5105400" cy="1466910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209800" y="3276600"/>
              <a:ext cx="4495800" cy="1143000"/>
              <a:chOff x="2057400" y="2514600"/>
              <a:chExt cx="4495800" cy="114300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3810000" y="2514600"/>
                <a:ext cx="838200" cy="1143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b="1" dirty="0">
                    <a:solidFill>
                      <a:schemeClr val="tx1"/>
                    </a:solidFill>
                    <a:latin typeface="Bookman Old Style" pitchFamily="18" charset="0"/>
                  </a:rPr>
                  <a:t>1</a:t>
                </a:r>
              </a:p>
              <a:p>
                <a:pPr algn="ctr"/>
                <a:endParaRPr lang="ru-RU" sz="1400" b="1" dirty="0">
                  <a:solidFill>
                    <a:schemeClr val="tx1"/>
                  </a:solidFill>
                  <a:latin typeface="Bookman Old Style" pitchFamily="18" charset="0"/>
                </a:endParaRPr>
              </a:p>
              <a:p>
                <a:pPr algn="ctr"/>
                <a:endParaRPr lang="ru-RU" sz="1400" b="1" dirty="0">
                  <a:solidFill>
                    <a:schemeClr val="tx1"/>
                  </a:solidFill>
                  <a:latin typeface="Bookman Old Style" pitchFamily="18" charset="0"/>
                </a:endParaRPr>
              </a:p>
              <a:p>
                <a:pPr algn="ctr"/>
                <a:r>
                  <a:rPr lang="ru-RU" sz="1400" b="1" dirty="0">
                    <a:solidFill>
                      <a:schemeClr val="tx1"/>
                    </a:solidFill>
                    <a:latin typeface="Bookman Old Style" pitchFamily="18" charset="0"/>
                  </a:rPr>
                  <a:t>ИЛИ</a:t>
                </a:r>
              </a:p>
            </p:txBody>
          </p:sp>
          <p:cxnSp>
            <p:nvCxnSpPr>
              <p:cNvPr id="6" name="Прямая со стрелкой 5"/>
              <p:cNvCxnSpPr/>
              <p:nvPr/>
            </p:nvCxnSpPr>
            <p:spPr>
              <a:xfrm>
                <a:off x="2057400" y="28194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2057400" y="33528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>
                <a:off x="4648200" y="3048000"/>
                <a:ext cx="19050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133600" y="3124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Bookman Old Style" pitchFamily="18" charset="0"/>
                </a:rPr>
                <a:t>А (0,0,1,1)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33600" y="4191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Bookman Old Style" pitchFamily="18" charset="0"/>
                </a:rPr>
                <a:t>В (0,1,0,1)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86400" y="3352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Bookman Old Style" pitchFamily="18" charset="0"/>
                </a:rPr>
                <a:t>F</a:t>
              </a:r>
              <a:r>
                <a:rPr lang="ru-RU" sz="2000" dirty="0">
                  <a:latin typeface="Bookman Old Style" pitchFamily="18" charset="0"/>
                </a:rPr>
                <a:t> (0,1,1,1)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ru-RU" dirty="0"/>
              <a:t>Сумматор двоичных чисел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2231992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целях упрощения работы компьютера все математические операции в процессоре сводятся к сложению двоичных чисел</a:t>
            </a:r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Сумматор – это логическая электронная схема, выполняющая сложение двоичных чисел</a:t>
            </a:r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Главной частью процессора  является сумматор, который и обеспечивает такое сложение.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457200" y="3581400"/>
            <a:ext cx="8153400" cy="2809220"/>
            <a:chOff x="457200" y="3657600"/>
            <a:chExt cx="8153400" cy="2809220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457200" y="5334000"/>
              <a:ext cx="1752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66800" y="36576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3000" y="42672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43000" y="48006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sz="2800" baseline="-25000" dirty="0">
                  <a:latin typeface="Times New Roman" pitchFamily="18" charset="0"/>
                  <a:cs typeface="Times New Roman" pitchFamily="18" charset="0"/>
                </a:rPr>
                <a:t> 0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054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sz="28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457200" y="3962400"/>
              <a:ext cx="4648200" cy="1905794"/>
              <a:chOff x="2209800" y="3810000"/>
              <a:chExt cx="4953000" cy="1905794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2209800" y="3810000"/>
                <a:ext cx="4953000" cy="1676400"/>
                <a:chOff x="2057400" y="2514600"/>
                <a:chExt cx="4953000" cy="1676400"/>
              </a:xfrm>
            </p:grpSpPr>
            <p:sp>
              <p:nvSpPr>
                <p:cNvPr id="5" name="Прямоугольник 4"/>
                <p:cNvSpPr/>
                <p:nvPr/>
              </p:nvSpPr>
              <p:spPr>
                <a:xfrm>
                  <a:off x="3810000" y="2514600"/>
                  <a:ext cx="1447800" cy="16764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800" dirty="0">
                      <a:solidFill>
                        <a:schemeClr val="tx1"/>
                      </a:solidFill>
                      <a:latin typeface="Bookman Old Style" pitchFamily="18" charset="0"/>
                    </a:rPr>
                    <a:t>Σ</a:t>
                  </a:r>
                </a:p>
              </p:txBody>
            </p:sp>
            <p:cxnSp>
              <p:nvCxnSpPr>
                <p:cNvPr id="6" name="Прямая со стрелкой 5"/>
                <p:cNvCxnSpPr/>
                <p:nvPr/>
              </p:nvCxnSpPr>
              <p:spPr>
                <a:xfrm>
                  <a:off x="2057400" y="2819400"/>
                  <a:ext cx="17526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6"/>
                <p:cNvCxnSpPr/>
                <p:nvPr/>
              </p:nvCxnSpPr>
              <p:spPr>
                <a:xfrm>
                  <a:off x="2057400" y="3352800"/>
                  <a:ext cx="17526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 стрелкой 7"/>
                <p:cNvCxnSpPr/>
                <p:nvPr/>
              </p:nvCxnSpPr>
              <p:spPr>
                <a:xfrm>
                  <a:off x="5257800" y="3048000"/>
                  <a:ext cx="17526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410200" y="5029200"/>
                <a:ext cx="1066800" cy="158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 стрелкой 20"/>
              <p:cNvCxnSpPr/>
              <p:nvPr/>
            </p:nvCxnSpPr>
            <p:spPr>
              <a:xfrm rot="5400000">
                <a:off x="6134100" y="5372100"/>
                <a:ext cx="685800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4267200" y="59436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19800" y="3810000"/>
              <a:ext cx="2590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Одноразрядный сумматор должен иметь три входа: А, В – слагаемые и Р</a:t>
              </a:r>
              <a:r>
                <a:rPr lang="ru-RU" baseline="-25000" dirty="0"/>
                <a:t>0 </a:t>
              </a:r>
              <a:r>
                <a:rPr lang="ru-RU" dirty="0"/>
                <a:t> - перенос из младшего разряда и выходы: </a:t>
              </a:r>
              <a:r>
                <a:rPr lang="en-US" dirty="0"/>
                <a:t>S</a:t>
              </a:r>
              <a:r>
                <a:rPr lang="ru-RU" dirty="0"/>
                <a:t> – сумма и Р - перенос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pPr algn="ctr"/>
            <a:r>
              <a:rPr lang="ru-RU" dirty="0"/>
              <a:t>Таблица сложения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9200" y="1447800"/>
          <a:ext cx="658368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Слагаемые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Перенос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Сумма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41910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Р = А </a:t>
            </a:r>
            <a:r>
              <a:rPr lang="en-US" sz="2400" dirty="0">
                <a:solidFill>
                  <a:schemeClr val="bg1"/>
                </a:solidFill>
              </a:rPr>
              <a:t>&amp; </a:t>
            </a:r>
            <a:r>
              <a:rPr lang="ru-RU" sz="2400" dirty="0">
                <a:solidFill>
                  <a:schemeClr val="bg1"/>
                </a:solidFill>
              </a:rPr>
              <a:t>В  </a:t>
            </a:r>
            <a:r>
              <a:rPr lang="ru-RU" dirty="0">
                <a:solidFill>
                  <a:schemeClr val="bg1"/>
                </a:solidFill>
              </a:rPr>
              <a:t>перенос можно реализовать с помощью операции логического умножения</a:t>
            </a:r>
            <a:r>
              <a:rPr lang="en-US" sz="2400" dirty="0">
                <a:solidFill>
                  <a:schemeClr val="bg1"/>
                </a:solidFill>
              </a:rPr>
              <a:t>	     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Логическое выражение, по которому можно определить сумму </a:t>
            </a:r>
            <a:r>
              <a:rPr lang="en-US" dirty="0">
                <a:solidFill>
                  <a:schemeClr val="bg1"/>
                </a:solidFill>
              </a:rPr>
              <a:t>S </a:t>
            </a:r>
            <a:r>
              <a:rPr lang="ru-RU" dirty="0">
                <a:solidFill>
                  <a:schemeClr val="bg1"/>
                </a:solidFill>
              </a:rPr>
              <a:t>, записывается следующим образом: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S = (A v B) &amp; </a:t>
            </a:r>
            <a:r>
              <a:rPr lang="ru-RU" sz="2400" dirty="0">
                <a:solidFill>
                  <a:schemeClr val="bg1"/>
                </a:solidFill>
              </a:rPr>
              <a:t>(А </a:t>
            </a:r>
            <a:r>
              <a:rPr lang="en-US" sz="2400" dirty="0">
                <a:solidFill>
                  <a:schemeClr val="bg1"/>
                </a:solidFill>
              </a:rPr>
              <a:t>&amp; </a:t>
            </a:r>
            <a:r>
              <a:rPr lang="ru-RU" sz="2400" dirty="0">
                <a:solidFill>
                  <a:schemeClr val="bg1"/>
                </a:solidFill>
              </a:rPr>
              <a:t>В)</a:t>
            </a:r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781800" y="5334000"/>
            <a:ext cx="762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pPr algn="ctr"/>
            <a:r>
              <a:rPr lang="ru-RU" b="1" dirty="0"/>
              <a:t>Триггер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2133600"/>
          </a:xfrm>
        </p:spPr>
        <p:txBody>
          <a:bodyPr>
            <a:normAutofit lnSpcReduction="10000"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Важнейшей структурной единицей оперативной памяти ПК, а также внутренних регистров процессора является триггер</a:t>
            </a:r>
          </a:p>
          <a:p>
            <a:r>
              <a:rPr lang="ru-RU" sz="2200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Это устройство позволяет запоминать, хранить и считывать информацию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(каждый триггер может хранить 1 бит информации). Триггер можно построить из двух логических элементов «ИЛИ» и двух элементов «НЕ».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228600" y="2895600"/>
            <a:ext cx="8686800" cy="3785652"/>
            <a:chOff x="228600" y="2895600"/>
            <a:chExt cx="8686800" cy="3785652"/>
          </a:xfrm>
        </p:grpSpPr>
        <p:sp>
          <p:nvSpPr>
            <p:cNvPr id="5" name="TextBox 4"/>
            <p:cNvSpPr txBox="1"/>
            <p:nvPr/>
          </p:nvSpPr>
          <p:spPr>
            <a:xfrm>
              <a:off x="1371600" y="38862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/>
                <a:t>ИЛИ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371600" y="5486400"/>
              <a:ext cx="8210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ИЛИ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505200" y="3886200"/>
              <a:ext cx="5549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НЕ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71600" y="3733800"/>
              <a:ext cx="8382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371600" y="5334000"/>
              <a:ext cx="8382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352800" y="3733800"/>
              <a:ext cx="8382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581400" y="5486400"/>
              <a:ext cx="5549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НЕ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429000" y="5334000"/>
              <a:ext cx="8382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38200" y="4572000"/>
              <a:ext cx="3962400" cy="609600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38200" y="4495800"/>
              <a:ext cx="3962400" cy="762000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381000" y="5943600"/>
              <a:ext cx="9906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endCxn id="9" idx="1"/>
            </p:cNvCxnSpPr>
            <p:nvPr/>
          </p:nvCxnSpPr>
          <p:spPr>
            <a:xfrm>
              <a:off x="2209800" y="4114800"/>
              <a:ext cx="11430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4267200" y="5715000"/>
              <a:ext cx="12954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4534694" y="5447506"/>
              <a:ext cx="532606" cy="794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685800" y="5410200"/>
              <a:ext cx="3048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838200" y="5562600"/>
              <a:ext cx="5334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685800" y="4419600"/>
              <a:ext cx="3048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838200" y="4267200"/>
              <a:ext cx="5334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 flipH="1" flipV="1">
              <a:off x="4610100" y="4305300"/>
              <a:ext cx="3810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endCxn id="9" idx="3"/>
            </p:cNvCxnSpPr>
            <p:nvPr/>
          </p:nvCxnSpPr>
          <p:spPr>
            <a:xfrm rot="10800000">
              <a:off x="4191000" y="4114800"/>
              <a:ext cx="6096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>
              <a:stCxn id="6" idx="3"/>
            </p:cNvCxnSpPr>
            <p:nvPr/>
          </p:nvCxnSpPr>
          <p:spPr>
            <a:xfrm>
              <a:off x="2209800" y="5715000"/>
              <a:ext cx="12192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381000" y="3886200"/>
              <a:ext cx="9906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228600" y="35052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</a:t>
              </a:r>
              <a:endParaRPr lang="ru-RU" sz="20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81600" y="58674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Q</a:t>
              </a:r>
              <a:endParaRPr lang="ru-RU" sz="20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1000" y="6019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R</a:t>
              </a:r>
              <a:endParaRPr lang="ru-RU" sz="20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8600" y="40386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1</a:t>
              </a:r>
              <a:endParaRPr lang="ru-RU" sz="2000" b="1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590800" y="3657600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1</a:t>
              </a:r>
              <a:endParaRPr lang="ru-RU" b="1" dirty="0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029200" y="5257800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1</a:t>
              </a:r>
              <a:endParaRPr lang="ru-RU" b="1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590800" y="5257800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0</a:t>
              </a:r>
              <a:endParaRPr lang="ru-RU" b="1" dirty="0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81000" y="5486400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0</a:t>
              </a:r>
              <a:endParaRPr lang="ru-RU" b="1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953000" y="3962400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0</a:t>
              </a:r>
              <a:endParaRPr lang="ru-RU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867400" y="2895600"/>
              <a:ext cx="3048000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На входы триггера подан сигнал «0», и триггер хранит «0». Для записи «1» на вход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 – сигнал «1». После прохождения сигнала по схеме, триггер запомнил «1», т.е. с выхода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 можно считать «1».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pPr algn="ctr"/>
            <a:r>
              <a:rPr lang="ru-RU" dirty="0"/>
              <a:t>Работа триггера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1533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3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3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2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Вход  </a:t>
                      </a:r>
                      <a:r>
                        <a:rPr lang="en-US" dirty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Вход  </a:t>
                      </a:r>
                      <a:r>
                        <a:rPr lang="en-US" dirty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Выход  </a:t>
                      </a:r>
                      <a:r>
                        <a:rPr lang="en-US" dirty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Режим триггера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Установка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Установка 0</a:t>
                      </a:r>
                      <a:r>
                        <a:rPr lang="ru-RU" baseline="0" dirty="0"/>
                        <a:t> 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Последние 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Хранение информации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Запрещено 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9624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	Так  как триггер может хранить только 1 бит информации, то несколько триггеров объединяют вместе.  Полученное устройство называется </a:t>
            </a:r>
            <a:r>
              <a:rPr lang="ru-RU" sz="2000" b="1" u="sng" dirty="0"/>
              <a:t>регистром.  </a:t>
            </a:r>
          </a:p>
          <a:p>
            <a:r>
              <a:rPr lang="ru-RU" sz="2000" dirty="0"/>
              <a:t>	Регистры содержатся во всех  вычислительных узлах компьютера: центральный процессор, память, периферийные устройства и позволяет также обрабатывать информацию. В регистре может быть 8, 16, 32 и 64 триггера.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8F8F1FB3-3004-4E31-AEF2-24113D1B705B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52400" y="2133600"/>
            <a:ext cx="8305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/>
              <a:t>Логика – это наука о формах и способах мышления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1D7160-356A-47A8-A654-F5C334C85B3C}"/>
              </a:ext>
            </a:extLst>
          </p:cNvPr>
          <p:cNvSpPr/>
          <p:nvPr/>
        </p:nvSpPr>
        <p:spPr>
          <a:xfrm>
            <a:off x="1447800" y="406956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1. Основы логики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02DA7F36-A502-4D16-80EA-3A8D23094100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u="sng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Понятие</a:t>
            </a:r>
            <a:r>
              <a:rPr lang="ru-RU" b="1" i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–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это форма мышления, фиксирующая основные, существенные признаки объекта.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u="sng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Высказывание</a:t>
            </a:r>
            <a:r>
              <a:rPr lang="ru-RU" b="1" i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–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это форма мышления, в которой что-либо утверждается или отрицается о свойствах предметов и отношениях между ними. Высказывание может быть либо 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истинно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, либо 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ложно.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u="sng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Умозаключение</a:t>
            </a:r>
            <a:r>
              <a:rPr lang="ru-RU" b="1" i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-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это форма мышления, с помощью которой из одного или нескольких суждений может быть получено новое суждение.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18AE455F-8412-4D83-929A-A36E2245DD2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838200"/>
            <a:ext cx="8229600" cy="12453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hlink"/>
                </a:solidFill>
                <a:latin typeface="Georgia" pitchFamily="18" charset="0"/>
              </a:rPr>
              <a:t>Основными формами мышления являются:</a:t>
            </a:r>
            <a:r>
              <a:rPr lang="ru-RU" sz="2800" dirty="0"/>
              <a:t>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54298DB-6EDB-465E-8900-1D33DFFAC3FB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838200" y="421"/>
            <a:ext cx="8062912" cy="84216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b="1" dirty="0">
                <a:solidFill>
                  <a:schemeClr val="hlink"/>
                </a:solidFill>
                <a:latin typeface="Georgia" pitchFamily="18" charset="0"/>
              </a:rPr>
              <a:t>Формы мышления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161AA04-8655-454D-A2E5-935D073F84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858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>
                <a:solidFill>
                  <a:schemeClr val="hlink"/>
                </a:solidFill>
                <a:latin typeface="Georgia" pitchFamily="18" charset="0"/>
              </a:rPr>
              <a:t>Алгебра высказываний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41E7CD94-9CE7-4D10-866D-F45B35FDB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143000"/>
            <a:ext cx="8713787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	В алгебре высказываний суждениям ставятся в соответствие логические переменные, обозначаемые буквами латинского алфавита. Например: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А = «Два умножить на два равно четырем»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 = «Два умножить на два равно пяти»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	В алгебре высказываний высказывания обозначаются именами логических переменных, которые могут принимать лишь два значения: 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«истина» (1)  и  «ложь» (0).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	В алгебре высказываний над высказываниями можно производить определенные логические операции, в результате которых получаются новые, составные высказывания.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	Для образования новых высказываний наиболее часто используются базовые логические операции, выражаемые с помощью логических связок </a:t>
            </a:r>
            <a:r>
              <a:rPr lang="ru-RU" sz="2200" dirty="0">
                <a:solidFill>
                  <a:srgbClr val="C00000"/>
                </a:solidFill>
                <a:latin typeface="Georgia" pitchFamily="18" charset="0"/>
              </a:rPr>
              <a:t>«И», «ИЛИ», «НЕ».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2781F1E-C293-4DEA-9892-313E475F1DA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>
                <a:solidFill>
                  <a:schemeClr val="hlink"/>
                </a:solidFill>
                <a:latin typeface="Georgia" pitchFamily="18" charset="0"/>
              </a:rPr>
              <a:t>Логическое умножение (конъюнкция)</a:t>
            </a:r>
          </a:p>
        </p:txBody>
      </p:sp>
      <p:graphicFrame>
        <p:nvGraphicFramePr>
          <p:cNvPr id="13343" name="Group 31">
            <a:extLst>
              <a:ext uri="{FF2B5EF4-FFF2-40B4-BE49-F238E27FC236}">
                <a16:creationId xmlns:a16="http://schemas.microsoft.com/office/drawing/2014/main" id="{80857BDC-84EB-47A2-9AA4-5248EA920DBF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284663" y="4437063"/>
          <a:ext cx="4319587" cy="1828800"/>
        </p:xfrm>
        <a:graphic>
          <a:graphicData uri="http://schemas.openxmlformats.org/drawingml/2006/table">
            <a:tbl>
              <a:tblPr/>
              <a:tblGrid>
                <a:gridCol w="116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 = A &amp; B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23" name="Text Box 3">
            <a:extLst>
              <a:ext uri="{FF2B5EF4-FFF2-40B4-BE49-F238E27FC236}">
                <a16:creationId xmlns:a16="http://schemas.microsoft.com/office/drawing/2014/main" id="{1FD8B0CE-8C06-4207-906E-71309EF27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82804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Объединение двух или нескольких высказываний в одно с помощью союза 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«и»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называется </a:t>
            </a: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операцией логического умножения или конъюнкцией.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Рассмотрим четыре составных высказывания: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«2*2=5 и 3*3=10»   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конъюнкцию обозначают  значком «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^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»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«2*2=5 и 3*3=9» 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F = A &amp; B  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Таблица истинности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«2*2=4 и 3*3=10»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«2*2=4 и 3*3=9»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0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77EAE2B4-CF9C-46E3-9F97-9A9F5FA6D47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>
                <a:solidFill>
                  <a:schemeClr val="hlink"/>
                </a:solidFill>
                <a:latin typeface="Georgia" pitchFamily="18" charset="0"/>
              </a:rPr>
              <a:t>Логическое сложение (дизъюнкция)</a:t>
            </a:r>
          </a:p>
        </p:txBody>
      </p:sp>
      <p:graphicFrame>
        <p:nvGraphicFramePr>
          <p:cNvPr id="10283" name="Group 43">
            <a:extLst>
              <a:ext uri="{FF2B5EF4-FFF2-40B4-BE49-F238E27FC236}">
                <a16:creationId xmlns:a16="http://schemas.microsoft.com/office/drawing/2014/main" id="{344E89CA-C1B2-4DA2-892B-03373110586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067175" y="4724400"/>
          <a:ext cx="4319588" cy="1828800"/>
        </p:xfrm>
        <a:graphic>
          <a:graphicData uri="http://schemas.openxmlformats.org/drawingml/2006/table">
            <a:tbl>
              <a:tblPr/>
              <a:tblGrid>
                <a:gridCol w="1160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 = A v B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47" name="Text Box 5">
            <a:extLst>
              <a:ext uri="{FF2B5EF4-FFF2-40B4-BE49-F238E27FC236}">
                <a16:creationId xmlns:a16="http://schemas.microsoft.com/office/drawing/2014/main" id="{7BE4BD50-FBE1-4CB3-96E6-6E2D42BDD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82804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Объединение двух или нескольких высказываний в одно с помощью союза 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«или»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называется </a:t>
            </a: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операцией логического сложения или дизъюнкцией.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Рассмотрим четыре составных высказывания: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«2*2=5 или 3*3=10» 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К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онъюнкцию обозначают  значком «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v 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» 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«2*2=5 или 3*3=9»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   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F = A v B  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Таблица истинности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«2*2=4 или 3*3=10»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«2*2=4 или 3*3=9»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0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3D427B3-A933-4790-A100-890D47546F6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>
                <a:solidFill>
                  <a:schemeClr val="hlink"/>
                </a:solidFill>
                <a:latin typeface="Georgia" pitchFamily="18" charset="0"/>
              </a:rPr>
              <a:t>Логическое отрицание инверсия</a:t>
            </a:r>
          </a:p>
        </p:txBody>
      </p:sp>
      <p:graphicFrame>
        <p:nvGraphicFramePr>
          <p:cNvPr id="14359" name="Group 23">
            <a:extLst>
              <a:ext uri="{FF2B5EF4-FFF2-40B4-BE49-F238E27FC236}">
                <a16:creationId xmlns:a16="http://schemas.microsoft.com/office/drawing/2014/main" id="{176E4966-A95E-466B-BCAB-74801C10A03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900113" y="5013325"/>
          <a:ext cx="4702175" cy="1230313"/>
        </p:xfrm>
        <a:graphic>
          <a:graphicData uri="http://schemas.openxmlformats.org/drawingml/2006/table">
            <a:tbl>
              <a:tblPr/>
              <a:tblGrid>
                <a:gridCol w="2351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F = 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71" name="Text Box 4">
            <a:extLst>
              <a:ext uri="{FF2B5EF4-FFF2-40B4-BE49-F238E27FC236}">
                <a16:creationId xmlns:a16="http://schemas.microsoft.com/office/drawing/2014/main" id="{65E94E20-AE2D-42FA-A314-3E2966C3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35183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Присоединение частицы «не» к высказыванию называется операцией логического отрицания или инверсией.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Логическое отрицание (инверсия) делает истинное высказывание ложным, а ложное – истинным.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 алгебре логики инверсию обозначают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Ā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.  Рассмотрим два </a:t>
            </a:r>
            <a:r>
              <a:rPr lang="ru-RU" sz="2000" dirty="0" err="1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выск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.: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А = «Два умножить на два равно четырем» истинное, тогда </a:t>
            </a:r>
            <a:r>
              <a:rPr lang="ru-RU" sz="2000" dirty="0" err="1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выск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. 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Georgia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F =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«Два умножить на два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не равно четырем»  ложно.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Таблица истинности функции логического отрицания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B04F9C32-AFF2-4CE6-9C7B-AE4B638E1C1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>
                <a:solidFill>
                  <a:schemeClr val="hlink"/>
                </a:solidFill>
                <a:latin typeface="Georgia" pitchFamily="18" charset="0"/>
              </a:rPr>
              <a:t>Логические выражения</a:t>
            </a:r>
          </a:p>
        </p:txBody>
      </p:sp>
      <p:sp>
        <p:nvSpPr>
          <p:cNvPr id="8195" name="Text Box 5">
            <a:extLst>
              <a:ext uri="{FF2B5EF4-FFF2-40B4-BE49-F238E27FC236}">
                <a16:creationId xmlns:a16="http://schemas.microsoft.com/office/drawing/2014/main" id="{105767B2-CD40-424A-A95C-2D697E382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57338"/>
            <a:ext cx="8642350" cy="47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Каждое составное высказывание можно выразить в виде формулы (логического выражения), в которую входят логические переменные, обозначающие высказывания, и знаки логических операций.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Для записи составного высказывания в виде логического выражения на языке алгебры логики нужно выделить простые высказывания и связи между ними.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 err="1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Выск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. «(2 * 2 = 5 или 2 * 2 = 4) и (2 * 2 ≠ 5 или 2 *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2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≠ 4)» содержит 2 простых  А = «2 * 2 = 5» - ложно(0)      В = «2 * 2 = 4» - истинно (1)</a:t>
            </a:r>
          </a:p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Запишем в форме: «(А или В) и (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Ā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 или В)». Теперь запишем высказывание в форме логического выражения: 	  «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F = (A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v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 B) &amp; (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Ā v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В)». Подставим в логическое выражение значения логических переменных и, используя таблицы истинности базовых логических операций, получим значение логической функции: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charset="0"/>
              </a:rPr>
              <a:t>F = (A v B) &amp; (Ā v </a:t>
            </a:r>
            <a:r>
              <a:rPr lang="ru-RU" b="1" dirty="0">
                <a:latin typeface="Arial" charset="0"/>
              </a:rPr>
              <a:t>В) = (0 </a:t>
            </a:r>
            <a:r>
              <a:rPr lang="en-US" b="1" dirty="0">
                <a:latin typeface="Arial" charset="0"/>
              </a:rPr>
              <a:t>v</a:t>
            </a:r>
            <a:r>
              <a:rPr lang="en-US" sz="1400" b="1" dirty="0"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1) </a:t>
            </a:r>
            <a:r>
              <a:rPr lang="en-US" b="1" dirty="0">
                <a:latin typeface="Arial" charset="0"/>
              </a:rPr>
              <a:t>&amp; </a:t>
            </a:r>
            <a:r>
              <a:rPr lang="ru-RU" b="1" dirty="0">
                <a:latin typeface="Arial" charset="0"/>
              </a:rPr>
              <a:t>(1 </a:t>
            </a:r>
            <a:r>
              <a:rPr lang="en-US" b="1" dirty="0">
                <a:latin typeface="Arial" charset="0"/>
              </a:rPr>
              <a:t>v</a:t>
            </a:r>
            <a:r>
              <a:rPr lang="en-US" sz="1400" b="1" dirty="0"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0) = 1 </a:t>
            </a:r>
            <a:r>
              <a:rPr lang="en-US" b="1" dirty="0">
                <a:latin typeface="Arial" charset="0"/>
              </a:rPr>
              <a:t>&amp;</a:t>
            </a:r>
            <a:r>
              <a:rPr lang="ru-RU" b="1" dirty="0">
                <a:latin typeface="Arial" charset="0"/>
              </a:rPr>
              <a:t> 1 = 1</a:t>
            </a:r>
            <a:endParaRPr lang="en-US" b="1" dirty="0">
              <a:latin typeface="Arial" charset="0"/>
            </a:endParaRPr>
          </a:p>
        </p:txBody>
      </p:sp>
      <p:sp>
        <p:nvSpPr>
          <p:cNvPr id="8196" name="Line 6">
            <a:extLst>
              <a:ext uri="{FF2B5EF4-FFF2-40B4-BE49-F238E27FC236}">
                <a16:creationId xmlns:a16="http://schemas.microsoft.com/office/drawing/2014/main" id="{5CE2075D-3ACC-4878-AA39-BC0832D16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4437063"/>
            <a:ext cx="142875" cy="0"/>
          </a:xfrm>
          <a:prstGeom prst="line">
            <a:avLst/>
          </a:prstGeom>
          <a:noFill/>
          <a:ln w="9525">
            <a:solidFill>
              <a:schemeClr val="tx2">
                <a:lumMod val="1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341" name="Line 8">
            <a:extLst>
              <a:ext uri="{FF2B5EF4-FFF2-40B4-BE49-F238E27FC236}">
                <a16:creationId xmlns:a16="http://schemas.microsoft.com/office/drawing/2014/main" id="{FBF4AE25-836A-40AB-B90F-81CB45CD84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47244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2" name="Line 9">
            <a:extLst>
              <a:ext uri="{FF2B5EF4-FFF2-40B4-BE49-F238E27FC236}">
                <a16:creationId xmlns:a16="http://schemas.microsoft.com/office/drawing/2014/main" id="{D3D11A02-8CDA-4E06-881B-07B6F467B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594995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>
            <a:extLst>
              <a:ext uri="{FF2B5EF4-FFF2-40B4-BE49-F238E27FC236}">
                <a16:creationId xmlns:a16="http://schemas.microsoft.com/office/drawing/2014/main" id="{7879C30B-7D38-4AB5-A421-6D2626419D7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23850" y="404813"/>
            <a:ext cx="8510588" cy="1325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>
                <a:solidFill>
                  <a:schemeClr val="hlink"/>
                </a:solidFill>
                <a:latin typeface="Georgia" pitchFamily="18" charset="0"/>
              </a:rPr>
              <a:t>Таблица истинности логической функции </a:t>
            </a:r>
            <a:br>
              <a:rPr lang="ru-RU" sz="4000" b="1">
                <a:solidFill>
                  <a:schemeClr val="hlink"/>
                </a:solidFill>
                <a:latin typeface="Georgia" pitchFamily="18" charset="0"/>
              </a:rPr>
            </a:br>
            <a:r>
              <a:rPr lang="ru-RU" sz="4000" b="1">
                <a:solidFill>
                  <a:schemeClr val="hlink"/>
                </a:solidFill>
                <a:latin typeface="Georgia" pitchFamily="18" charset="0"/>
              </a:rPr>
              <a:t> </a:t>
            </a:r>
            <a:r>
              <a:rPr sz="4000" b="1">
                <a:solidFill>
                  <a:schemeClr val="tx1"/>
                </a:solidFill>
                <a:effectLst/>
              </a:rPr>
              <a:t>F = (A v B) &amp; (Ā v </a:t>
            </a:r>
            <a:r>
              <a:rPr lang="ru-RU" sz="4000" b="1">
                <a:solidFill>
                  <a:schemeClr val="tx1"/>
                </a:solidFill>
                <a:effectLst/>
              </a:rPr>
              <a:t>В)</a:t>
            </a:r>
            <a:r>
              <a:rPr lang="ru-RU" sz="4000" b="1">
                <a:solidFill>
                  <a:schemeClr val="hlink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19536" name="Group 80">
            <a:extLst>
              <a:ext uri="{FF2B5EF4-FFF2-40B4-BE49-F238E27FC236}">
                <a16:creationId xmlns:a16="http://schemas.microsoft.com/office/drawing/2014/main" id="{B08E4EA1-10E9-4A60-AFA5-2654EC63487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23850" y="2205038"/>
          <a:ext cx="8540750" cy="4110035"/>
        </p:xfrm>
        <a:graphic>
          <a:graphicData uri="http://schemas.openxmlformats.org/drawingml/2006/table">
            <a:tbl>
              <a:tblPr/>
              <a:tblGrid>
                <a:gridCol w="88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92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3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v 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Ā v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B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(A v B) &amp; (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Ā v 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413" name="Line 70">
            <a:extLst>
              <a:ext uri="{FF2B5EF4-FFF2-40B4-BE49-F238E27FC236}">
                <a16:creationId xmlns:a16="http://schemas.microsoft.com/office/drawing/2014/main" id="{5C0B0A20-84E8-4FD9-BA93-8E8571E4D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2349500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14" name="Line 72">
            <a:extLst>
              <a:ext uri="{FF2B5EF4-FFF2-40B4-BE49-F238E27FC236}">
                <a16:creationId xmlns:a16="http://schemas.microsoft.com/office/drawing/2014/main" id="{EF896E88-9C66-4345-A7BE-D947A45A7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2420938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15" name="Line 81">
            <a:extLst>
              <a:ext uri="{FF2B5EF4-FFF2-40B4-BE49-F238E27FC236}">
                <a16:creationId xmlns:a16="http://schemas.microsoft.com/office/drawing/2014/main" id="{14BAD1C5-002C-442C-B883-D9D46C585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8350" y="2420938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" name="Line 70">
            <a:extLst>
              <a:ext uri="{FF2B5EF4-FFF2-40B4-BE49-F238E27FC236}">
                <a16:creationId xmlns:a16="http://schemas.microsoft.com/office/drawing/2014/main" id="{7CDE2E8B-BDCE-4641-93B2-E5E78A85E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2250" y="1426369"/>
            <a:ext cx="142875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573</TotalTime>
  <Words>965</Words>
  <Application>Microsoft Office PowerPoint</Application>
  <PresentationFormat>Экран (4:3)</PresentationFormat>
  <Paragraphs>246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Bookman Old Style</vt:lpstr>
      <vt:lpstr>Calibri</vt:lpstr>
      <vt:lpstr>Century Gothic</vt:lpstr>
      <vt:lpstr>Georgia</vt:lpstr>
      <vt:lpstr>Times New Roman</vt:lpstr>
      <vt:lpstr>Verdana</vt:lpstr>
      <vt:lpstr>Wingdings</vt:lpstr>
      <vt:lpstr>Wingdings 2</vt:lpstr>
      <vt:lpstr>Яркая</vt:lpstr>
      <vt:lpstr>1. Основы логики 2. Логические основы устройства компьютера</vt:lpstr>
      <vt:lpstr>Презентация PowerPoint</vt:lpstr>
      <vt:lpstr>Основными формами мышления являются: </vt:lpstr>
      <vt:lpstr>Алгебра высказываний</vt:lpstr>
      <vt:lpstr>Логическое умножение (конъюнкция)</vt:lpstr>
      <vt:lpstr>Логическое сложение (дизъюнкция)</vt:lpstr>
      <vt:lpstr>Логическое отрицание инверсия</vt:lpstr>
      <vt:lpstr>Логические выражения</vt:lpstr>
      <vt:lpstr>Таблица истинности логической функции   F = (A v B) &amp; (Ā v В) </vt:lpstr>
      <vt:lpstr>Базовые логические элементы реализуют три основные логические операции</vt:lpstr>
      <vt:lpstr>Логический элемент «И»</vt:lpstr>
      <vt:lpstr>Логический элемент «НЕ»</vt:lpstr>
      <vt:lpstr>Логический элемент «ИЛИ»</vt:lpstr>
      <vt:lpstr>Сумматор двоичных чисел</vt:lpstr>
      <vt:lpstr>Таблица сложения</vt:lpstr>
      <vt:lpstr>Триггер</vt:lpstr>
      <vt:lpstr>Работа триггера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основы устройства компьютера</dc:title>
  <cp:lastModifiedBy>Валерий А. Бессонников</cp:lastModifiedBy>
  <cp:revision>46</cp:revision>
  <dcterms:modified xsi:type="dcterms:W3CDTF">2021-10-21T05:13:21Z</dcterms:modified>
</cp:coreProperties>
</file>