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319" r:id="rId2"/>
    <p:sldId id="266" r:id="rId3"/>
    <p:sldId id="313" r:id="rId4"/>
    <p:sldId id="314" r:id="rId5"/>
    <p:sldId id="276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E6E6FF"/>
    <a:srgbClr val="DDDDDD"/>
    <a:srgbClr val="000066"/>
    <a:srgbClr val="FFFF99"/>
    <a:srgbClr val="FF0000"/>
    <a:srgbClr val="F8F8F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326" autoAdjust="0"/>
  </p:normalViewPr>
  <p:slideViewPr>
    <p:cSldViewPr>
      <p:cViewPr varScale="1">
        <p:scale>
          <a:sx n="104" d="100"/>
          <a:sy n="104" d="100"/>
        </p:scale>
        <p:origin x="73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D9FE39-25AD-475A-8743-24AA5AF71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7780C-8AFA-4DF4-8EBC-4303517F7D53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981BC-21D2-4A9A-828A-39D1896A2D4F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8B238-95AC-493E-8409-E9353CF87C5E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B57A1-5190-4196-9541-C9870FEA417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D46BC-3183-42D6-A511-1A355BAE3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69F52-F40E-4BF2-9E9E-CF7D09B2A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0F04D-AC36-4E76-9DD4-FBB8A180F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2952E-5BD0-4DFB-B5B3-168EF3A7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EF04A-EE07-4F15-A373-267114E05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84AE5-6E08-45B2-864F-3F6186D65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8619C-CE92-46A3-B618-38741D619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33970-1147-4D76-AE19-911E6FD5D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B82EB-82E5-4021-8EBF-DCC31A2F9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8C93-8F05-474B-A40E-1DE75C780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D7A9-9F42-42D7-9815-D1C853AE6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pPr>
              <a:defRPr/>
            </a:pPr>
            <a:fld id="{3C006417-6E9D-4296-A28B-33DA637F2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 dirty="0">
                <a:solidFill>
                  <a:schemeClr val="accent2"/>
                </a:solidFill>
              </a:rPr>
              <a:t>ДВОИЧНАЯ АРИФМЕТИКА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5C5FDD-7057-4064-B861-1BBF5E4725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4BD14-ED30-4D8E-A9F2-C6794DA44AE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843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468313" y="985838"/>
            <a:ext cx="16605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сложение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5003800" y="985838"/>
            <a:ext cx="185578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вычитание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468313" y="1628775"/>
            <a:ext cx="3851275" cy="230505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r>
              <a:rPr lang="ru-RU" sz="4000"/>
              <a:t>0+0=0  0+1=1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4000"/>
              <a:t>1+0=1  1+1=</a:t>
            </a:r>
            <a:r>
              <a:rPr lang="ru-RU" sz="4000" b="1">
                <a:solidFill>
                  <a:srgbClr val="FF0000"/>
                </a:solidFill>
              </a:rPr>
              <a:t>1</a:t>
            </a:r>
            <a:r>
              <a:rPr lang="ru-RU" sz="4000"/>
              <a:t>0</a:t>
            </a:r>
            <a:r>
              <a:rPr lang="ru-RU" sz="4000" baseline="-25000"/>
              <a:t>2</a:t>
            </a:r>
            <a:endParaRPr lang="en-US" sz="4000" baseline="-25000"/>
          </a:p>
          <a:p>
            <a:pPr algn="ctr">
              <a:spcBef>
                <a:spcPct val="20000"/>
              </a:spcBef>
              <a:defRPr/>
            </a:pPr>
            <a:r>
              <a:rPr lang="en-US" sz="4000"/>
              <a:t>1 + 1 + 1 = </a:t>
            </a:r>
            <a:r>
              <a:rPr lang="en-US" sz="4000" b="1">
                <a:solidFill>
                  <a:srgbClr val="FF0000"/>
                </a:solidFill>
              </a:rPr>
              <a:t>1</a:t>
            </a:r>
            <a:r>
              <a:rPr lang="en-US" sz="4000"/>
              <a:t>1</a:t>
            </a:r>
            <a:r>
              <a:rPr lang="en-US" sz="4000" baseline="-25000"/>
              <a:t>2</a:t>
            </a:r>
            <a:endParaRPr lang="ru-RU" sz="4000" baseline="-25000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5003800" y="1665288"/>
            <a:ext cx="3816350" cy="1692275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r>
              <a:rPr lang="ru-RU" sz="4000"/>
              <a:t>0-0=0  1-1=0</a:t>
            </a:r>
          </a:p>
          <a:p>
            <a:pPr>
              <a:spcBef>
                <a:spcPct val="20000"/>
              </a:spcBef>
              <a:defRPr/>
            </a:pPr>
            <a:r>
              <a:rPr lang="ru-RU" sz="4000"/>
              <a:t>1-0=1  </a:t>
            </a:r>
            <a:r>
              <a:rPr lang="ru-RU" sz="4000" b="1">
                <a:solidFill>
                  <a:srgbClr val="FF0000"/>
                </a:solidFill>
              </a:rPr>
              <a:t>1</a:t>
            </a:r>
            <a:r>
              <a:rPr lang="ru-RU" sz="4000"/>
              <a:t>0</a:t>
            </a:r>
            <a:r>
              <a:rPr lang="ru-RU" sz="4000" baseline="-25000"/>
              <a:t>2</a:t>
            </a:r>
            <a:r>
              <a:rPr lang="ru-RU" sz="4000"/>
              <a:t>-1=1</a:t>
            </a:r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4032250" y="1881188"/>
            <a:ext cx="1260475" cy="431800"/>
          </a:xfrm>
          <a:prstGeom prst="wedgeRoundRectCallout">
            <a:avLst>
              <a:gd name="adj1" fmla="val -78718"/>
              <a:gd name="adj2" fmla="val 8970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перенос</a:t>
            </a:r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5724525" y="3249613"/>
            <a:ext cx="1260475" cy="431800"/>
          </a:xfrm>
          <a:prstGeom prst="wedgeRoundRectCallout">
            <a:avLst>
              <a:gd name="adj1" fmla="val 36273"/>
              <a:gd name="adj2" fmla="val -9191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заем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900113" y="4473575"/>
            <a:ext cx="29067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  1 0 1 1 0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+ 1 1 1 0 1 1</a:t>
            </a:r>
            <a:r>
              <a:rPr lang="ru-RU" sz="3600" b="1" baseline="-25000"/>
              <a:t>2</a:t>
            </a:r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792163" y="5734050"/>
            <a:ext cx="302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3240088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31" name="Rectangle 27"/>
          <p:cNvSpPr>
            <a:spLocks noChangeArrowheads="1"/>
          </p:cNvSpPr>
          <p:nvPr/>
        </p:nvSpPr>
        <p:spPr bwMode="auto">
          <a:xfrm>
            <a:off x="2078038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2844800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2449513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2484438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2052638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1657350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863600" y="5718175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1260475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3492500" y="58769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4824413" y="4545013"/>
            <a:ext cx="32750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1 0 0 0 1 0 1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–       1 1 0 1 1</a:t>
            </a:r>
            <a:r>
              <a:rPr lang="ru-RU" sz="3600" b="1" baseline="-25000"/>
              <a:t>2</a:t>
            </a:r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>
            <a:off x="4967288" y="5768975"/>
            <a:ext cx="3097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7524750" y="5732463"/>
            <a:ext cx="641350" cy="641350"/>
            <a:chOff x="4740" y="3498"/>
            <a:chExt cx="404" cy="404"/>
          </a:xfrm>
        </p:grpSpPr>
        <p:sp>
          <p:nvSpPr>
            <p:cNvPr id="18476" name="Rectangle 39"/>
            <p:cNvSpPr>
              <a:spLocks noChangeArrowheads="1"/>
            </p:cNvSpPr>
            <p:nvPr/>
          </p:nvSpPr>
          <p:spPr bwMode="auto">
            <a:xfrm>
              <a:off x="4740" y="3498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/>
                <a:t>0</a:t>
              </a:r>
            </a:p>
          </p:txBody>
        </p:sp>
        <p:sp>
          <p:nvSpPr>
            <p:cNvPr id="18477" name="Rectangle 40"/>
            <p:cNvSpPr>
              <a:spLocks noChangeArrowheads="1"/>
            </p:cNvSpPr>
            <p:nvPr/>
          </p:nvSpPr>
          <p:spPr bwMode="auto">
            <a:xfrm>
              <a:off x="4921" y="361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 baseline="-2500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714216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5219700" y="3716338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47" name="Rectangle 43"/>
          <p:cNvSpPr>
            <a:spLocks noChangeArrowheads="1"/>
          </p:cNvSpPr>
          <p:nvPr/>
        </p:nvSpPr>
        <p:spPr bwMode="auto">
          <a:xfrm>
            <a:off x="6732588" y="3716338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6767513" y="4256088"/>
            <a:ext cx="839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0</a:t>
            </a:r>
            <a:r>
              <a:rPr lang="ru-RU" sz="2000" b="1">
                <a:solidFill>
                  <a:srgbClr val="FF0000"/>
                </a:solidFill>
                <a:sym typeface="Symbol" pitchFamily="18" charset="2"/>
              </a:rPr>
              <a:t>  10</a:t>
            </a:r>
            <a:r>
              <a:rPr lang="ru-RU" sz="2000" b="1" baseline="-25000">
                <a:solidFill>
                  <a:srgbClr val="FF0000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21549" name="Rectangle 45"/>
          <p:cNvSpPr>
            <a:spLocks noChangeArrowheads="1"/>
          </p:cNvSpPr>
          <p:nvPr/>
        </p:nvSpPr>
        <p:spPr bwMode="auto">
          <a:xfrm>
            <a:off x="637381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675798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51" name="Rectangle 47"/>
          <p:cNvSpPr>
            <a:spLocks noChangeArrowheads="1"/>
          </p:cNvSpPr>
          <p:nvPr/>
        </p:nvSpPr>
        <p:spPr bwMode="auto">
          <a:xfrm>
            <a:off x="5256213" y="4256088"/>
            <a:ext cx="1576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0   1   </a:t>
            </a:r>
            <a:r>
              <a:rPr lang="ru-RU" sz="1000" b="1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ru-RU" sz="2000" b="1">
                <a:solidFill>
                  <a:srgbClr val="FF0000"/>
                </a:solidFill>
                <a:sym typeface="Symbol" pitchFamily="18" charset="2"/>
              </a:rPr>
              <a:t> 10</a:t>
            </a:r>
            <a:r>
              <a:rPr lang="ru-RU" sz="2000" b="1" baseline="-25000">
                <a:solidFill>
                  <a:srgbClr val="FF0000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598963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21553" name="Rectangle 49"/>
          <p:cNvSpPr>
            <a:spLocks noChangeArrowheads="1"/>
          </p:cNvSpPr>
          <p:nvPr/>
        </p:nvSpPr>
        <p:spPr bwMode="auto">
          <a:xfrm>
            <a:off x="560546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522128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1673225" y="3954463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1268413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57" name="Rectangle 53"/>
          <p:cNvSpPr>
            <a:spLocks noChangeArrowheads="1"/>
          </p:cNvSpPr>
          <p:nvPr/>
        </p:nvSpPr>
        <p:spPr bwMode="auto">
          <a:xfrm>
            <a:off x="863600" y="3954463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21559" name="Line 55"/>
          <p:cNvSpPr>
            <a:spLocks noChangeShapeType="1"/>
          </p:cNvSpPr>
          <p:nvPr/>
        </p:nvSpPr>
        <p:spPr bwMode="auto">
          <a:xfrm>
            <a:off x="6804025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6408738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1" name="Line 57"/>
          <p:cNvSpPr>
            <a:spLocks noChangeShapeType="1"/>
          </p:cNvSpPr>
          <p:nvPr/>
        </p:nvSpPr>
        <p:spPr bwMode="auto">
          <a:xfrm>
            <a:off x="6048375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2" name="Line 58"/>
          <p:cNvSpPr>
            <a:spLocks noChangeShapeType="1"/>
          </p:cNvSpPr>
          <p:nvPr/>
        </p:nvSpPr>
        <p:spPr bwMode="auto">
          <a:xfrm>
            <a:off x="5651500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1563" name="Line 59"/>
          <p:cNvSpPr>
            <a:spLocks noChangeShapeType="1"/>
          </p:cNvSpPr>
          <p:nvPr/>
        </p:nvSpPr>
        <p:spPr bwMode="auto">
          <a:xfrm>
            <a:off x="5256213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2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1" grpId="0" animBg="1"/>
      <p:bldP spid="21522" grpId="0" animBg="1"/>
      <p:bldP spid="21523" grpId="0" animBg="1"/>
      <p:bldP spid="21525" grpId="0" animBg="1"/>
      <p:bldP spid="21524" grpId="0" animBg="1"/>
      <p:bldP spid="21524" grpId="1" animBg="1"/>
      <p:bldP spid="21526" grpId="0" animBg="1"/>
      <p:bldP spid="21527" grpId="0"/>
      <p:bldP spid="21528" grpId="0" animBg="1"/>
      <p:bldP spid="21530" grpId="0"/>
      <p:bldP spid="21531" grpId="0"/>
      <p:bldP spid="21532" grpId="0"/>
      <p:bldP spid="21533" grpId="0"/>
      <p:bldP spid="21534" grpId="0"/>
      <p:bldP spid="21535" grpId="0"/>
      <p:bldP spid="21536" grpId="0"/>
      <p:bldP spid="21537" grpId="0"/>
      <p:bldP spid="21538" grpId="0"/>
      <p:bldP spid="21540" grpId="0"/>
      <p:bldP spid="21541" grpId="0"/>
      <p:bldP spid="21542" grpId="0" animBg="1"/>
      <p:bldP spid="21545" grpId="0"/>
      <p:bldP spid="21546" grpId="0"/>
      <p:bldP spid="21547" grpId="0"/>
      <p:bldP spid="21548" grpId="0"/>
      <p:bldP spid="21549" grpId="0"/>
      <p:bldP spid="21550" grpId="0"/>
      <p:bldP spid="21551" grpId="0"/>
      <p:bldP spid="21552" grpId="0"/>
      <p:bldP spid="21553" grpId="0"/>
      <p:bldP spid="21554" grpId="0"/>
      <p:bldP spid="21555" grpId="0"/>
      <p:bldP spid="21556" grpId="0"/>
      <p:bldP spid="21557" grpId="0"/>
      <p:bldP spid="21559" grpId="0" animBg="1"/>
      <p:bldP spid="21560" grpId="0" animBg="1"/>
      <p:bldP spid="21561" grpId="0" animBg="1"/>
      <p:bldP spid="21562" grpId="0" animBg="1"/>
      <p:bldP spid="2156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F5CD4D-8125-4863-9C19-44C956089895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945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grpSp>
        <p:nvGrpSpPr>
          <p:cNvPr id="19461" name="Group 12"/>
          <p:cNvGrpSpPr>
            <a:grpSpLocks/>
          </p:cNvGrpSpPr>
          <p:nvPr/>
        </p:nvGrpSpPr>
        <p:grpSpPr bwMode="auto">
          <a:xfrm>
            <a:off x="755650" y="1052513"/>
            <a:ext cx="3421063" cy="2413000"/>
            <a:chOff x="476" y="663"/>
            <a:chExt cx="2155" cy="1520"/>
          </a:xfrm>
        </p:grpSpPr>
        <p:sp>
          <p:nvSpPr>
            <p:cNvPr id="116742" name="Rectangle 6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72" name="Line 7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787900" y="1052513"/>
            <a:ext cx="3421063" cy="2413000"/>
            <a:chOff x="476" y="663"/>
            <a:chExt cx="2155" cy="1520"/>
          </a:xfrm>
        </p:grpSpPr>
        <p:sp>
          <p:nvSpPr>
            <p:cNvPr id="116750" name="Rectangle 14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101110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70" name="Line 15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55650" y="3897313"/>
            <a:ext cx="3421063" cy="2413000"/>
            <a:chOff x="476" y="663"/>
            <a:chExt cx="2155" cy="1520"/>
          </a:xfrm>
        </p:grpSpPr>
        <p:sp>
          <p:nvSpPr>
            <p:cNvPr id="116753" name="Rectangle 17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68" name="Line 18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4787900" y="3897313"/>
            <a:ext cx="3421063" cy="2413000"/>
            <a:chOff x="476" y="663"/>
            <a:chExt cx="2155" cy="1520"/>
          </a:xfrm>
        </p:grpSpPr>
        <p:sp>
          <p:nvSpPr>
            <p:cNvPr id="116756" name="Rectangle 20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+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19466" name="Line 21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CB979B-7515-4726-80F3-B1493C3C4AE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048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Примеры:</a:t>
            </a:r>
          </a:p>
        </p:txBody>
      </p:sp>
      <p:grpSp>
        <p:nvGrpSpPr>
          <p:cNvPr id="20485" name="Group 4"/>
          <p:cNvGrpSpPr>
            <a:grpSpLocks/>
          </p:cNvGrpSpPr>
          <p:nvPr/>
        </p:nvGrpSpPr>
        <p:grpSpPr bwMode="auto">
          <a:xfrm>
            <a:off x="792163" y="1125538"/>
            <a:ext cx="3421062" cy="2413000"/>
            <a:chOff x="476" y="663"/>
            <a:chExt cx="2155" cy="1520"/>
          </a:xfrm>
        </p:grpSpPr>
        <p:sp>
          <p:nvSpPr>
            <p:cNvPr id="120837" name="Rectangle 5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</a:t>
              </a: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11111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7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5040313" y="1125538"/>
            <a:ext cx="3421062" cy="2413000"/>
            <a:chOff x="476" y="663"/>
            <a:chExt cx="2155" cy="1520"/>
          </a:xfrm>
        </p:grpSpPr>
        <p:sp>
          <p:nvSpPr>
            <p:cNvPr id="120849" name="Rectangle 17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–110101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5" name="Line 18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040313" y="3721100"/>
            <a:ext cx="3421062" cy="2413000"/>
            <a:chOff x="476" y="663"/>
            <a:chExt cx="2155" cy="1520"/>
          </a:xfrm>
        </p:grpSpPr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</a:t>
              </a: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3" name="Line 18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Стрелка вниз 13"/>
          <p:cNvSpPr/>
          <p:nvPr/>
        </p:nvSpPr>
        <p:spPr>
          <a:xfrm>
            <a:off x="6616700" y="3282950"/>
            <a:ext cx="438150" cy="5842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92163" y="3721100"/>
            <a:ext cx="3421062" cy="2413000"/>
            <a:chOff x="476" y="663"/>
            <a:chExt cx="2155" cy="1520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476" y="663"/>
              <a:ext cx="2155" cy="152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tx2"/>
              </a:outerShdw>
            </a:effectLst>
          </p:spPr>
          <p:txBody>
            <a:bodyPr wrap="none" rIns="306000"/>
            <a:lstStyle/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110011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baseline="-25000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–</a:t>
              </a:r>
              <a:r>
                <a:rPr lang="en-US" sz="4800" b="1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ru-RU" sz="4800" b="1" dirty="0">
                  <a:latin typeface="Courier New" pitchFamily="49" charset="0"/>
                  <a:cs typeface="Courier New" pitchFamily="49" charset="0"/>
                </a:rPr>
                <a:t>10101</a:t>
              </a:r>
              <a:r>
                <a:rPr lang="ru-RU" sz="4800" b="1" baseline="-25000" dirty="0">
                  <a:latin typeface="Courier New" pitchFamily="49" charset="0"/>
                  <a:cs typeface="Courier New" pitchFamily="49" charset="0"/>
                </a:rPr>
                <a:t>2</a:t>
              </a:r>
              <a:endParaRPr lang="en-US" sz="4800" b="1" dirty="0">
                <a:latin typeface="Courier New" pitchFamily="49" charset="0"/>
                <a:cs typeface="Courier New" pitchFamily="49" charset="0"/>
              </a:endParaRPr>
            </a:p>
            <a:p>
              <a:pPr algn="r">
                <a:defRPr/>
              </a:pPr>
              <a:endParaRPr lang="ru-RU" sz="4800" dirty="0"/>
            </a:p>
          </p:txBody>
        </p:sp>
        <p:sp>
          <p:nvSpPr>
            <p:cNvPr id="20491" name="Line 6"/>
            <p:cNvSpPr>
              <a:spLocks noChangeShapeType="1"/>
            </p:cNvSpPr>
            <p:nvPr/>
          </p:nvSpPr>
          <p:spPr bwMode="auto">
            <a:xfrm>
              <a:off x="657" y="1706"/>
              <a:ext cx="1834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F306C5-5366-4E15-AB8E-142EC5E9D82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1018" name="Rectangle 58"/>
          <p:cNvSpPr>
            <a:spLocks noChangeArrowheads="1"/>
          </p:cNvSpPr>
          <p:nvPr/>
        </p:nvSpPr>
        <p:spPr bwMode="auto">
          <a:xfrm>
            <a:off x="7092950" y="2781300"/>
            <a:ext cx="971550" cy="6826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1017" name="Rectangle 57"/>
          <p:cNvSpPr>
            <a:spLocks noChangeArrowheads="1"/>
          </p:cNvSpPr>
          <p:nvPr/>
        </p:nvSpPr>
        <p:spPr bwMode="auto">
          <a:xfrm>
            <a:off x="755650" y="4833938"/>
            <a:ext cx="2987675" cy="6826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150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Арифметические операции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95288" y="1125538"/>
            <a:ext cx="18764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умножение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003800" y="1125538"/>
            <a:ext cx="1452563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деление</a:t>
            </a:r>
          </a:p>
        </p:txBody>
      </p:sp>
      <p:sp>
        <p:nvSpPr>
          <p:cNvPr id="40996" name="Rectangle 36"/>
          <p:cNvSpPr>
            <a:spLocks noChangeArrowheads="1"/>
          </p:cNvSpPr>
          <p:nvPr/>
        </p:nvSpPr>
        <p:spPr bwMode="auto">
          <a:xfrm>
            <a:off x="1187450" y="2276475"/>
            <a:ext cx="2513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1 0 1 0 1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       1 0 1</a:t>
            </a:r>
            <a:r>
              <a:rPr lang="ru-RU" sz="3600" b="1" baseline="-25000"/>
              <a:t>2</a:t>
            </a:r>
          </a:p>
        </p:txBody>
      </p:sp>
      <p:sp>
        <p:nvSpPr>
          <p:cNvPr id="40997" name="Rectangle 37"/>
          <p:cNvSpPr>
            <a:spLocks noChangeArrowheads="1"/>
          </p:cNvSpPr>
          <p:nvPr/>
        </p:nvSpPr>
        <p:spPr bwMode="auto">
          <a:xfrm>
            <a:off x="431800" y="3500438"/>
            <a:ext cx="3275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     1 0 1 0 1</a:t>
            </a:r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  <a:p>
            <a:r>
              <a:rPr lang="ru-RU" sz="3600" b="1">
                <a:sym typeface="Symbol" pitchFamily="18" charset="2"/>
              </a:rPr>
              <a:t>+</a:t>
            </a:r>
            <a:r>
              <a:rPr lang="ru-RU" sz="3600" b="1"/>
              <a:t> 1 0 1 0 1</a:t>
            </a:r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>
            <a:off x="719138" y="3500438"/>
            <a:ext cx="3422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827088" y="4833938"/>
            <a:ext cx="2894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1 1 0 1 0 0 1</a:t>
            </a:r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1001" name="Line 41"/>
          <p:cNvSpPr>
            <a:spLocks noChangeShapeType="1"/>
          </p:cNvSpPr>
          <p:nvPr/>
        </p:nvSpPr>
        <p:spPr bwMode="auto">
          <a:xfrm>
            <a:off x="539750" y="4760913"/>
            <a:ext cx="3422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4464050" y="2097088"/>
            <a:ext cx="2513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1 0 1 0 1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–    1 1 1</a:t>
            </a:r>
            <a:r>
              <a:rPr lang="ru-RU" sz="3600" b="1" baseline="-25000"/>
              <a:t>2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7019925" y="2168525"/>
            <a:ext cx="1476375" cy="1116013"/>
            <a:chOff x="4422" y="1366"/>
            <a:chExt cx="930" cy="703"/>
          </a:xfrm>
        </p:grpSpPr>
        <p:sp>
          <p:nvSpPr>
            <p:cNvPr id="21529" name="Line 43"/>
            <p:cNvSpPr>
              <a:spLocks noChangeShapeType="1"/>
            </p:cNvSpPr>
            <p:nvPr/>
          </p:nvSpPr>
          <p:spPr bwMode="auto">
            <a:xfrm>
              <a:off x="4422" y="1366"/>
              <a:ext cx="0" cy="7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0" name="Line 44"/>
            <p:cNvSpPr>
              <a:spLocks noChangeShapeType="1"/>
            </p:cNvSpPr>
            <p:nvPr/>
          </p:nvSpPr>
          <p:spPr bwMode="auto">
            <a:xfrm>
              <a:off x="4422" y="1706"/>
              <a:ext cx="93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07" name="Rectangle 47"/>
          <p:cNvSpPr>
            <a:spLocks noChangeArrowheads="1"/>
          </p:cNvSpPr>
          <p:nvPr/>
        </p:nvSpPr>
        <p:spPr bwMode="auto">
          <a:xfrm>
            <a:off x="7056438" y="2097088"/>
            <a:ext cx="1370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ym typeface="Symbol" pitchFamily="18" charset="2"/>
              </a:rPr>
              <a:t>1 1</a:t>
            </a:r>
            <a:r>
              <a:rPr lang="en-US" sz="3600" b="1">
                <a:sym typeface="Symbol" pitchFamily="18" charset="2"/>
              </a:rPr>
              <a:t> 1</a:t>
            </a:r>
            <a:r>
              <a:rPr lang="en-US" sz="3600" b="1" baseline="-25000">
                <a:sym typeface="Symbol" pitchFamily="18" charset="2"/>
              </a:rPr>
              <a:t>2</a:t>
            </a:r>
            <a:endParaRPr lang="ru-RU" sz="3600" b="1" baseline="-25000">
              <a:sym typeface="Symbol" pitchFamily="18" charset="2"/>
            </a:endParaRPr>
          </a:p>
        </p:txBody>
      </p:sp>
      <p:sp>
        <p:nvSpPr>
          <p:cNvPr id="41008" name="Rectangle 48"/>
          <p:cNvSpPr>
            <a:spLocks noChangeArrowheads="1"/>
          </p:cNvSpPr>
          <p:nvPr/>
        </p:nvSpPr>
        <p:spPr bwMode="auto">
          <a:xfrm>
            <a:off x="7092950" y="2744788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7451725" y="2744788"/>
            <a:ext cx="606425" cy="673100"/>
            <a:chOff x="4694" y="1729"/>
            <a:chExt cx="382" cy="424"/>
          </a:xfrm>
        </p:grpSpPr>
        <p:sp>
          <p:nvSpPr>
            <p:cNvPr id="21527" name="Rectangle 49"/>
            <p:cNvSpPr>
              <a:spLocks noChangeArrowheads="1"/>
            </p:cNvSpPr>
            <p:nvPr/>
          </p:nvSpPr>
          <p:spPr bwMode="auto">
            <a:xfrm>
              <a:off x="4694" y="1729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/>
                <a:t>1</a:t>
              </a:r>
            </a:p>
          </p:txBody>
        </p:sp>
        <p:sp>
          <p:nvSpPr>
            <p:cNvPr id="21528" name="Rectangle 50"/>
            <p:cNvSpPr>
              <a:spLocks noChangeArrowheads="1"/>
            </p:cNvSpPr>
            <p:nvPr/>
          </p:nvSpPr>
          <p:spPr bwMode="auto">
            <a:xfrm>
              <a:off x="4853" y="186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 baseline="-2500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1011" name="Line 51"/>
          <p:cNvSpPr>
            <a:spLocks noChangeShapeType="1"/>
          </p:cNvSpPr>
          <p:nvPr/>
        </p:nvSpPr>
        <p:spPr bwMode="auto">
          <a:xfrm>
            <a:off x="4895850" y="3321050"/>
            <a:ext cx="205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3" name="Rectangle 53"/>
          <p:cNvSpPr>
            <a:spLocks noChangeArrowheads="1"/>
          </p:cNvSpPr>
          <p:nvPr/>
        </p:nvSpPr>
        <p:spPr bwMode="auto">
          <a:xfrm>
            <a:off x="5219700" y="3321050"/>
            <a:ext cx="17510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ym typeface="Symbol" pitchFamily="18" charset="2"/>
              </a:rPr>
              <a:t>   </a:t>
            </a:r>
            <a:r>
              <a:rPr lang="ru-RU" sz="3600" b="1">
                <a:sym typeface="Symbol" pitchFamily="18" charset="2"/>
              </a:rPr>
              <a:t>1 1</a:t>
            </a:r>
            <a:r>
              <a:rPr lang="en-US" sz="3600" b="1">
                <a:sym typeface="Symbol" pitchFamily="18" charset="2"/>
              </a:rPr>
              <a:t> 1</a:t>
            </a:r>
            <a:r>
              <a:rPr lang="en-US" sz="3600" b="1" baseline="-25000">
                <a:sym typeface="Symbol" pitchFamily="18" charset="2"/>
              </a:rPr>
              <a:t>2</a:t>
            </a:r>
          </a:p>
          <a:p>
            <a:r>
              <a:rPr lang="ru-RU" sz="3600" b="1">
                <a:sym typeface="Symbol" pitchFamily="18" charset="2"/>
              </a:rPr>
              <a:t>– 1 1</a:t>
            </a:r>
            <a:r>
              <a:rPr lang="en-US" sz="3600" b="1">
                <a:sym typeface="Symbol" pitchFamily="18" charset="2"/>
              </a:rPr>
              <a:t> 1</a:t>
            </a:r>
            <a:r>
              <a:rPr lang="en-US" sz="3600" b="1" baseline="-25000">
                <a:sym typeface="Symbol" pitchFamily="18" charset="2"/>
              </a:rPr>
              <a:t>2</a:t>
            </a:r>
            <a:endParaRPr lang="ru-RU" sz="3600" b="1" baseline="-25000">
              <a:sym typeface="Symbol" pitchFamily="18" charset="2"/>
            </a:endParaRPr>
          </a:p>
        </p:txBody>
      </p:sp>
      <p:sp>
        <p:nvSpPr>
          <p:cNvPr id="41014" name="Line 54"/>
          <p:cNvSpPr>
            <a:spLocks noChangeShapeType="1"/>
          </p:cNvSpPr>
          <p:nvPr/>
        </p:nvSpPr>
        <p:spPr bwMode="auto">
          <a:xfrm>
            <a:off x="5040313" y="4545013"/>
            <a:ext cx="205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016" name="Rectangle 56"/>
          <p:cNvSpPr>
            <a:spLocks noChangeArrowheads="1"/>
          </p:cNvSpPr>
          <p:nvPr/>
        </p:nvSpPr>
        <p:spPr bwMode="auto">
          <a:xfrm>
            <a:off x="6408738" y="454501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1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8" grpId="0" animBg="1"/>
      <p:bldP spid="41017" grpId="0" animBg="1"/>
      <p:bldP spid="40964" grpId="0" animBg="1"/>
      <p:bldP spid="40965" grpId="0" animBg="1"/>
      <p:bldP spid="40996" grpId="0"/>
      <p:bldP spid="40997" grpId="0" build="p"/>
      <p:bldP spid="40998" grpId="0" animBg="1"/>
      <p:bldP spid="41000" grpId="0"/>
      <p:bldP spid="41001" grpId="0" animBg="1"/>
      <p:bldP spid="41002" grpId="0" build="p"/>
      <p:bldP spid="41007" grpId="0"/>
      <p:bldP spid="41008" grpId="0"/>
      <p:bldP spid="41011" grpId="0" animBg="1"/>
      <p:bldP spid="41013" grpId="0" build="p"/>
      <p:bldP spid="41014" grpId="0" animBg="1"/>
      <p:bldP spid="41016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173</Words>
  <Application>Microsoft Office PowerPoint</Application>
  <PresentationFormat>Экран (4:3)</PresentationFormat>
  <Paragraphs>83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Courier New</vt:lpstr>
      <vt:lpstr>Оформление по умолчанию</vt:lpstr>
      <vt:lpstr>ДВОИЧНАЯ АРИФМЕТИКА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163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kp</dc:creator>
  <cp:lastModifiedBy>Валерий А. Бессонников</cp:lastModifiedBy>
  <cp:revision>261</cp:revision>
  <dcterms:created xsi:type="dcterms:W3CDTF">2006-11-13T20:19:36Z</dcterms:created>
  <dcterms:modified xsi:type="dcterms:W3CDTF">2023-10-10T05:27:50Z</dcterms:modified>
</cp:coreProperties>
</file>