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59" r:id="rId5"/>
    <p:sldId id="261" r:id="rId6"/>
    <p:sldId id="262" r:id="rId7"/>
    <p:sldId id="268" r:id="rId8"/>
    <p:sldId id="263" r:id="rId9"/>
    <p:sldId id="264" r:id="rId10"/>
    <p:sldId id="265" r:id="rId11"/>
    <p:sldId id="266" r:id="rId12"/>
    <p:sldId id="267" r:id="rId13"/>
    <p:sldId id="269" r:id="rId14"/>
    <p:sldId id="27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91" d="100"/>
          <a:sy n="91" d="100"/>
        </p:scale>
        <p:origin x="7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07052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6369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37720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3999854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319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02729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3586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7887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625931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0048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571768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0088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4759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51842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669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21.05.2017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5528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21.05.2017</a:t>
            </a:fld>
            <a:endParaRPr lang="ru-RU"/>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0906351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92896"/>
            <a:ext cx="6732240" cy="1222375"/>
          </a:xfrm>
        </p:spPr>
        <p:txBody>
          <a:bodyPr>
            <a:noAutofit/>
          </a:bodyPr>
          <a:lstStyle/>
          <a:p>
            <a:pPr algn="ctr"/>
            <a:r>
              <a:rPr lang="ru-RU" sz="6000" dirty="0" smtClean="0"/>
              <a:t>Дисковая подсистема компьютера</a:t>
            </a:r>
            <a:endParaRPr lang="ru-RU" sz="6000" dirty="0"/>
          </a:p>
        </p:txBody>
      </p:sp>
      <p:pic>
        <p:nvPicPr>
          <p:cNvPr id="1026" name="Picture 2" descr="Картинки по запросу приводы и дис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504" y="3861048"/>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8896"/>
            <a:ext cx="6572296" cy="584775"/>
          </a:xfrm>
          <a:prstGeom prst="rect">
            <a:avLst/>
          </a:prstGeom>
          <a:noFill/>
        </p:spPr>
        <p:txBody>
          <a:bodyPr wrap="square" rtlCol="0">
            <a:spAutoFit/>
          </a:bodyPr>
          <a:lstStyle/>
          <a:p>
            <a:r>
              <a:rPr lang="ru-RU" sz="3200" dirty="0" smtClean="0">
                <a:latin typeface="Calibri" pitchFamily="34" charset="0"/>
              </a:rPr>
              <a:t>Запись данных на жесткий диск</a:t>
            </a:r>
            <a:endParaRPr lang="ru-RU" sz="3200" dirty="0">
              <a:latin typeface="Calibri" pitchFamily="34" charset="0"/>
            </a:endParaRPr>
          </a:p>
        </p:txBody>
      </p:sp>
      <p:sp>
        <p:nvSpPr>
          <p:cNvPr id="4" name="Прямоугольник 3"/>
          <p:cNvSpPr/>
          <p:nvPr/>
        </p:nvSpPr>
        <p:spPr>
          <a:xfrm>
            <a:off x="395536" y="714356"/>
            <a:ext cx="6768752" cy="2862322"/>
          </a:xfrm>
          <a:prstGeom prst="rect">
            <a:avLst/>
          </a:prstGeom>
        </p:spPr>
        <p:txBody>
          <a:bodyPr wrap="square">
            <a:spAutoFit/>
          </a:bodyPr>
          <a:lstStyle/>
          <a:p>
            <a:pPr algn="ctr">
              <a:defRPr/>
            </a:pPr>
            <a:r>
              <a:rPr lang="ru-RU" sz="2000" b="1" dirty="0" smtClean="0">
                <a:latin typeface="Calibri" pitchFamily="34" charset="0"/>
              </a:rPr>
              <a:t>Параллельная и перпендикулярная запись</a:t>
            </a:r>
          </a:p>
          <a:p>
            <a:pPr algn="just">
              <a:defRPr/>
            </a:pPr>
            <a:r>
              <a:rPr lang="ru-RU" sz="2000" dirty="0" smtClean="0">
                <a:latin typeface="Calibri" pitchFamily="34" charset="0"/>
              </a:rPr>
              <a:t>    Главное отличие между данными технологиями заключается в направлении намагниченности доменов(</a:t>
            </a:r>
            <a:r>
              <a:rPr lang="ru-RU" i="1" dirty="0" smtClean="0"/>
              <a:t>домен - элементарная намагниченная область</a:t>
            </a:r>
            <a:r>
              <a:rPr lang="ru-RU" sz="2000" dirty="0" smtClean="0">
                <a:latin typeface="Calibri" pitchFamily="34" charset="0"/>
              </a:rPr>
              <a:t>) — в случае параллельной записи оно параллельно плоскости диска, а в случае перпендикулярной, соответственно, перпендикулярно. Однако если мы посмотрим на конкретный домен в отдельности, то никакой разницы не увидим.</a:t>
            </a:r>
            <a:endParaRPr lang="en-US" sz="2000" dirty="0" smtClean="0">
              <a:latin typeface="Calibri" pitchFamily="34" charset="0"/>
            </a:endParaRPr>
          </a:p>
        </p:txBody>
      </p:sp>
      <p:pic>
        <p:nvPicPr>
          <p:cNvPr id="5" name="Picture 4" descr="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08935" y="3576678"/>
            <a:ext cx="5541954" cy="2849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814843"/>
            <a:ext cx="7128792" cy="1938992"/>
          </a:xfrm>
          <a:prstGeom prst="rect">
            <a:avLst/>
          </a:prstGeom>
        </p:spPr>
        <p:txBody>
          <a:bodyPr wrap="square">
            <a:spAutoFit/>
          </a:bodyPr>
          <a:lstStyle/>
          <a:p>
            <a:pPr indent="457200" algn="just"/>
            <a:r>
              <a:rPr lang="ru-RU" sz="2000" dirty="0" smtClean="0">
                <a:latin typeface="Calibri" pitchFamily="34" charset="0"/>
              </a:rPr>
              <a:t>При использовании этого метода используется точечный подогрев диска, который позволяет головке намагничивать очень мелкие области его поверхности. После того, как диск охлаждается, намагниченность «закрепляется». Планируется, что нагрев малой части носителя будет происходить с помощью теплового лазера, интегрированного в записывающую головку. </a:t>
            </a:r>
            <a:endParaRPr lang="ru-RU" sz="2000" dirty="0">
              <a:latin typeface="Calibri" pitchFamily="34" charset="0"/>
            </a:endParaRPr>
          </a:p>
        </p:txBody>
      </p:sp>
      <p:sp>
        <p:nvSpPr>
          <p:cNvPr id="3" name="Прямоугольник 2"/>
          <p:cNvSpPr/>
          <p:nvPr/>
        </p:nvSpPr>
        <p:spPr>
          <a:xfrm>
            <a:off x="-108520" y="186336"/>
            <a:ext cx="7500990" cy="461665"/>
          </a:xfrm>
          <a:prstGeom prst="rect">
            <a:avLst/>
          </a:prstGeom>
        </p:spPr>
        <p:txBody>
          <a:bodyPr wrap="square">
            <a:spAutoFit/>
          </a:bodyPr>
          <a:lstStyle/>
          <a:p>
            <a:pPr algn="ctr"/>
            <a:r>
              <a:rPr lang="ru-RU" sz="2400" b="1" dirty="0" smtClean="0">
                <a:latin typeface="Calibri" pitchFamily="34" charset="0"/>
              </a:rPr>
              <a:t>Тепловая магнитная запись</a:t>
            </a:r>
            <a:endParaRPr lang="ru-RU" sz="2400" dirty="0">
              <a:latin typeface="Calibri" pitchFamily="34" charset="0"/>
            </a:endParaRPr>
          </a:p>
        </p:txBody>
      </p:sp>
      <p:pic>
        <p:nvPicPr>
          <p:cNvPr id="4" name="Picture 4" descr="5"/>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83568" y="2891849"/>
            <a:ext cx="6143668" cy="3546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35469"/>
            <a:ext cx="6987426" cy="584775"/>
          </a:xfrm>
          <a:prstGeom prst="rect">
            <a:avLst/>
          </a:prstGeom>
        </p:spPr>
        <p:txBody>
          <a:bodyPr wrap="none">
            <a:spAutoFit/>
          </a:bodyPr>
          <a:lstStyle/>
          <a:p>
            <a:pPr algn="just"/>
            <a:r>
              <a:rPr lang="ru-RU" sz="3200" dirty="0" smtClean="0">
                <a:latin typeface="Calibri" pitchFamily="34" charset="0"/>
              </a:rPr>
              <a:t>Накопитель </a:t>
            </a:r>
            <a:r>
              <a:rPr lang="en-US" sz="3200" dirty="0" smtClean="0">
                <a:latin typeface="Calibri" pitchFamily="34" charset="0"/>
              </a:rPr>
              <a:t>SSD</a:t>
            </a:r>
            <a:r>
              <a:rPr lang="ru-RU" sz="3200" dirty="0" smtClean="0">
                <a:latin typeface="Calibri" pitchFamily="34" charset="0"/>
              </a:rPr>
              <a:t>(твердотельные диски)</a:t>
            </a:r>
            <a:endParaRPr lang="ru-RU" sz="3200" dirty="0">
              <a:latin typeface="Calibri" pitchFamily="34" charset="0"/>
            </a:endParaRPr>
          </a:p>
        </p:txBody>
      </p:sp>
      <p:sp>
        <p:nvSpPr>
          <p:cNvPr id="4" name="Прямоугольник 3"/>
          <p:cNvSpPr/>
          <p:nvPr/>
        </p:nvSpPr>
        <p:spPr>
          <a:xfrm>
            <a:off x="251519" y="1142984"/>
            <a:ext cx="5783601" cy="2308324"/>
          </a:xfrm>
          <a:prstGeom prst="rect">
            <a:avLst/>
          </a:prstGeom>
        </p:spPr>
        <p:txBody>
          <a:bodyPr wrap="square">
            <a:spAutoFit/>
          </a:bodyPr>
          <a:lstStyle/>
          <a:p>
            <a:pPr indent="457200" algn="just"/>
            <a:r>
              <a:rPr lang="ru-RU" sz="2400" dirty="0" smtClean="0">
                <a:latin typeface="Calibri" pitchFamily="34" charset="0"/>
              </a:rPr>
              <a:t>Твердотельный накопитель (англ. SSD, </a:t>
            </a:r>
            <a:r>
              <a:rPr lang="ru-RU" sz="2400" dirty="0" err="1" smtClean="0">
                <a:latin typeface="Calibri" pitchFamily="34" charset="0"/>
              </a:rPr>
              <a:t>solid-state</a:t>
            </a:r>
            <a:r>
              <a:rPr lang="ru-RU" sz="2400" dirty="0" smtClean="0">
                <a:latin typeface="Calibri" pitchFamily="34" charset="0"/>
              </a:rPr>
              <a:t> </a:t>
            </a:r>
            <a:r>
              <a:rPr lang="ru-RU" sz="2400" dirty="0" err="1" smtClean="0">
                <a:latin typeface="Calibri" pitchFamily="34" charset="0"/>
              </a:rPr>
              <a:t>drive</a:t>
            </a:r>
            <a:r>
              <a:rPr lang="ru-RU" sz="2400" dirty="0" smtClean="0">
                <a:latin typeface="Calibri" pitchFamily="34" charset="0"/>
              </a:rPr>
              <a:t>) — компьютерное немеханическое запоминающее устройство на основе микросхем памяти. Кроме них, SSD содержит управляющий контроллер.</a:t>
            </a:r>
          </a:p>
        </p:txBody>
      </p:sp>
      <p:sp>
        <p:nvSpPr>
          <p:cNvPr id="5" name="Прямоугольник 4"/>
          <p:cNvSpPr/>
          <p:nvPr/>
        </p:nvSpPr>
        <p:spPr>
          <a:xfrm>
            <a:off x="251519" y="3645024"/>
            <a:ext cx="6987426" cy="1569660"/>
          </a:xfrm>
          <a:prstGeom prst="rect">
            <a:avLst/>
          </a:prstGeom>
        </p:spPr>
        <p:txBody>
          <a:bodyPr wrap="square">
            <a:spAutoFit/>
          </a:bodyPr>
          <a:lstStyle/>
          <a:p>
            <a:pPr indent="457200" algn="just"/>
            <a:r>
              <a:rPr lang="ru-RU" sz="2400" dirty="0" smtClean="0">
                <a:latin typeface="Calibri" pitchFamily="34" charset="0"/>
              </a:rPr>
              <a:t>Различают два вида твердотельных накопителей: SSD на основе памяти, подобной оперативной памяти компьютеров, и SSD на основе флэш-памяти.</a:t>
            </a:r>
            <a:endParaRPr lang="ru-RU" sz="2400" dirty="0">
              <a:latin typeface="Calibri" pitchFamily="34" charset="0"/>
            </a:endParaRPr>
          </a:p>
        </p:txBody>
      </p:sp>
      <p:pic>
        <p:nvPicPr>
          <p:cNvPr id="4100" name="Picture 4" descr="Картинки по запросу ssd без фо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5516975" y="927372"/>
            <a:ext cx="4145172" cy="310887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Картинки по запросу ssd без фон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803000"/>
            <a:ext cx="3098745" cy="205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Documents and Settings\Admin\Рабочий стол\image_preview.png"/>
          <p:cNvPicPr>
            <a:picLocks noChangeAspect="1" noChangeArrowheads="1"/>
          </p:cNvPicPr>
          <p:nvPr/>
        </p:nvPicPr>
        <p:blipFill>
          <a:blip r:embed="rId2" cstate="print"/>
          <a:srcRect/>
          <a:stretch>
            <a:fillRect/>
          </a:stretch>
        </p:blipFill>
        <p:spPr bwMode="auto">
          <a:xfrm>
            <a:off x="1000100" y="0"/>
            <a:ext cx="8143900" cy="6858000"/>
          </a:xfrm>
          <a:prstGeom prst="rect">
            <a:avLst/>
          </a:prstGeom>
          <a:noFill/>
        </p:spPr>
      </p:pic>
      <p:sp>
        <p:nvSpPr>
          <p:cNvPr id="3" name="Прямоугольник 2"/>
          <p:cNvSpPr/>
          <p:nvPr/>
        </p:nvSpPr>
        <p:spPr>
          <a:xfrm>
            <a:off x="1071538" y="142852"/>
            <a:ext cx="4480714" cy="584775"/>
          </a:xfrm>
          <a:prstGeom prst="rect">
            <a:avLst/>
          </a:prstGeom>
        </p:spPr>
        <p:txBody>
          <a:bodyPr wrap="none">
            <a:spAutoFit/>
          </a:bodyPr>
          <a:lstStyle/>
          <a:p>
            <a:r>
              <a:rPr lang="ru-RU" sz="3200" b="1" u="sng" dirty="0" smtClean="0">
                <a:latin typeface="Calibri" pitchFamily="34" charset="0"/>
              </a:rPr>
              <a:t>Гибридные накопители </a:t>
            </a:r>
            <a:endParaRPr lang="ru-RU" sz="3200" b="1" u="sng"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2536" y="56884"/>
            <a:ext cx="7500990" cy="584775"/>
          </a:xfrm>
          <a:prstGeom prst="rect">
            <a:avLst/>
          </a:prstGeom>
        </p:spPr>
        <p:txBody>
          <a:bodyPr wrap="square">
            <a:spAutoFit/>
          </a:bodyPr>
          <a:lstStyle/>
          <a:p>
            <a:pPr algn="ctr"/>
            <a:r>
              <a:rPr lang="ru-RU" sz="3200" dirty="0" smtClean="0">
                <a:latin typeface="Calibri" pitchFamily="34" charset="0"/>
              </a:rPr>
              <a:t> Накопители на компакт-дисках</a:t>
            </a:r>
            <a:endParaRPr lang="ru-RU" sz="3200" dirty="0">
              <a:latin typeface="Calibri" pitchFamily="34" charset="0"/>
            </a:endParaRPr>
          </a:p>
        </p:txBody>
      </p:sp>
      <p:pic>
        <p:nvPicPr>
          <p:cNvPr id="23554" name="Picture 2" descr="C:\Documents and Settings\Admin\Рабочий стол\00132.jpg"/>
          <p:cNvPicPr>
            <a:picLocks noChangeAspect="1" noChangeArrowheads="1"/>
          </p:cNvPicPr>
          <p:nvPr/>
        </p:nvPicPr>
        <p:blipFill>
          <a:blip r:embed="rId2" cstate="print"/>
          <a:srcRect/>
          <a:stretch>
            <a:fillRect/>
          </a:stretch>
        </p:blipFill>
        <p:spPr bwMode="auto">
          <a:xfrm>
            <a:off x="493152" y="1268760"/>
            <a:ext cx="5832648" cy="2390775"/>
          </a:xfrm>
          <a:prstGeom prst="rect">
            <a:avLst/>
          </a:prstGeom>
          <a:noFill/>
        </p:spPr>
      </p:pic>
      <p:sp>
        <p:nvSpPr>
          <p:cNvPr id="5" name="Прямоугольник 4"/>
          <p:cNvSpPr/>
          <p:nvPr/>
        </p:nvSpPr>
        <p:spPr>
          <a:xfrm>
            <a:off x="161829" y="3915588"/>
            <a:ext cx="6138363" cy="2308324"/>
          </a:xfrm>
          <a:prstGeom prst="rect">
            <a:avLst/>
          </a:prstGeom>
        </p:spPr>
        <p:txBody>
          <a:bodyPr wrap="square">
            <a:spAutoFit/>
          </a:bodyPr>
          <a:lstStyle/>
          <a:p>
            <a:pPr indent="457200" algn="just"/>
            <a:r>
              <a:rPr lang="ru-RU" sz="2400" dirty="0" smtClean="0">
                <a:latin typeface="Calibri" pitchFamily="34" charset="0"/>
              </a:rPr>
              <a:t>Компакт-диск диаметром 120 мм изготовлен из полимера и покрыт </a:t>
            </a:r>
            <a:r>
              <a:rPr lang="ru-RU" sz="2400" dirty="0" err="1" smtClean="0">
                <a:latin typeface="Calibri" pitchFamily="34" charset="0"/>
              </a:rPr>
              <a:t>металической</a:t>
            </a:r>
            <a:r>
              <a:rPr lang="ru-RU" sz="2400" dirty="0" smtClean="0">
                <a:latin typeface="Calibri" pitchFamily="34" charset="0"/>
              </a:rPr>
              <a:t> пленкой. Информация считывается именно с этой металлической пленки, которая покрывается полимером, защищающим данные от повреждения.</a:t>
            </a:r>
            <a:endParaRPr lang="ru-RU" sz="2400" dirty="0">
              <a:latin typeface="Calibri" pitchFamily="34" charset="0"/>
            </a:endParaRPr>
          </a:p>
        </p:txBody>
      </p:sp>
      <p:pic>
        <p:nvPicPr>
          <p:cNvPr id="5122" name="Picture 2" descr="Картинки по запросу компакт-диска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5800" y="1052736"/>
            <a:ext cx="2758159" cy="419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descr="C:\Documents and Settings\Admin\Рабочий стол\150px-MO_OLYMPUS_OL-D640.jpg"/>
          <p:cNvPicPr>
            <a:picLocks noChangeAspect="1" noChangeArrowheads="1"/>
          </p:cNvPicPr>
          <p:nvPr/>
        </p:nvPicPr>
        <p:blipFill>
          <a:blip r:embed="rId2" cstate="print"/>
          <a:srcRect/>
          <a:stretch>
            <a:fillRect/>
          </a:stretch>
        </p:blipFill>
        <p:spPr bwMode="auto">
          <a:xfrm>
            <a:off x="27650" y="-10444"/>
            <a:ext cx="2714644" cy="2808903"/>
          </a:xfrm>
          <a:prstGeom prst="rect">
            <a:avLst/>
          </a:prstGeom>
          <a:noFill/>
        </p:spPr>
      </p:pic>
      <p:sp>
        <p:nvSpPr>
          <p:cNvPr id="6" name="TextBox 5"/>
          <p:cNvSpPr txBox="1"/>
          <p:nvPr/>
        </p:nvSpPr>
        <p:spPr>
          <a:xfrm>
            <a:off x="2555776" y="232981"/>
            <a:ext cx="4752528" cy="1077218"/>
          </a:xfrm>
          <a:prstGeom prst="rect">
            <a:avLst/>
          </a:prstGeom>
          <a:noFill/>
        </p:spPr>
        <p:txBody>
          <a:bodyPr wrap="square" rtlCol="0">
            <a:spAutoFit/>
          </a:bodyPr>
          <a:lstStyle/>
          <a:p>
            <a:pPr algn="ctr"/>
            <a:r>
              <a:rPr lang="ru-RU" sz="3200" dirty="0" smtClean="0"/>
              <a:t>Магнитооптические диски</a:t>
            </a:r>
            <a:endParaRPr lang="ru-RU" sz="3200" dirty="0"/>
          </a:p>
        </p:txBody>
      </p:sp>
      <p:sp>
        <p:nvSpPr>
          <p:cNvPr id="7" name="Прямоугольник 6"/>
          <p:cNvSpPr/>
          <p:nvPr/>
        </p:nvSpPr>
        <p:spPr>
          <a:xfrm>
            <a:off x="2786034" y="1379427"/>
            <a:ext cx="4572000" cy="1569660"/>
          </a:xfrm>
          <a:prstGeom prst="rect">
            <a:avLst/>
          </a:prstGeom>
        </p:spPr>
        <p:txBody>
          <a:bodyPr>
            <a:spAutoFit/>
          </a:bodyPr>
          <a:lstStyle/>
          <a:p>
            <a:pPr algn="just"/>
            <a:r>
              <a:rPr lang="ru-RU" sz="2400" dirty="0" smtClean="0">
                <a:latin typeface="Calibri" pitchFamily="34" charset="0"/>
              </a:rPr>
              <a:t>Магнитооптический диск — носитель информации, сочетающий свойства оптических и магнитных накопителей</a:t>
            </a:r>
            <a:r>
              <a:rPr lang="ru-RU" dirty="0" smtClean="0"/>
              <a:t>.</a:t>
            </a:r>
            <a:endParaRPr lang="ru-RU" dirty="0"/>
          </a:p>
        </p:txBody>
      </p:sp>
      <p:sp>
        <p:nvSpPr>
          <p:cNvPr id="24580" name="Rectangle 4"/>
          <p:cNvSpPr>
            <a:spLocks noChangeArrowheads="1"/>
          </p:cNvSpPr>
          <p:nvPr/>
        </p:nvSpPr>
        <p:spPr bwMode="auto">
          <a:xfrm>
            <a:off x="323528" y="3014650"/>
            <a:ext cx="7572364" cy="33590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192088" algn="l"/>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Существуют два типа магнитооптических накопителей:</a:t>
            </a:r>
            <a:endParaRPr kumimoji="0" lang="ru-RU" sz="24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192088" algn="l"/>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с однократной записью, стандарта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CC</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WORM</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 (</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Write Once Read Many</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a:t>
            </a:r>
            <a:endParaRPr kumimoji="0" lang="ru-RU" sz="2400" b="0" i="0" u="none" strike="noStrike" cap="none" normalizeH="0" baseline="0" dirty="0" smtClean="0">
              <a:ln>
                <a:noFill/>
              </a:ln>
              <a:solidFill>
                <a:schemeClr val="tx1"/>
              </a:solidFill>
              <a:effectLst/>
              <a:latin typeface="Calibri"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192088" algn="l"/>
              </a:tabLst>
            </a:pP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перезаписываемые</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 </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СС</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Е</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 (Continuous Composite Erasable) </a:t>
            </a:r>
            <a:r>
              <a:rPr kumimoji="0" lang="ru-RU" sz="2400" b="0" i="0" u="none" strike="noStrike" cap="none" normalizeH="0" baseline="0" dirty="0" smtClean="0">
                <a:ln>
                  <a:noFill/>
                </a:ln>
                <a:solidFill>
                  <a:srgbClr val="000000"/>
                </a:solidFill>
                <a:effectLst/>
                <a:latin typeface="Calibri" pitchFamily="34" charset="0"/>
                <a:ea typeface="Times New Roman" pitchFamily="18" charset="0"/>
              </a:rPr>
              <a:t>стандарта</a:t>
            </a: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 LIMDOW</a:t>
            </a:r>
            <a:br>
              <a:rPr kumimoji="0" lang="en-US" sz="2400" b="0" i="0" u="none" strike="noStrike" cap="none" normalizeH="0" baseline="0" dirty="0" smtClean="0">
                <a:ln>
                  <a:noFill/>
                </a:ln>
                <a:solidFill>
                  <a:srgbClr val="000000"/>
                </a:solidFill>
                <a:effectLst/>
                <a:latin typeface="Calibri" pitchFamily="34" charset="0"/>
                <a:ea typeface="Times New Roman" pitchFamily="18" charset="0"/>
              </a:rPr>
            </a:br>
            <a:r>
              <a:rPr kumimoji="0" lang="en-US" sz="2400" b="0" i="0" u="none" strike="noStrike" cap="none" normalizeH="0" baseline="0" dirty="0" smtClean="0">
                <a:ln>
                  <a:noFill/>
                </a:ln>
                <a:solidFill>
                  <a:srgbClr val="000000"/>
                </a:solidFill>
                <a:effectLst/>
                <a:latin typeface="Calibri" pitchFamily="34" charset="0"/>
                <a:ea typeface="Times New Roman" pitchFamily="18" charset="0"/>
              </a:rPr>
              <a:t>(Light Intensity Modulation/Direct Overwrite).</a:t>
            </a:r>
            <a:endParaRPr kumimoji="0" lang="en-US" sz="2400" b="0" i="0" u="none" strike="noStrike" cap="none" normalizeH="0" baseline="0" dirty="0" smtClean="0">
              <a:ln>
                <a:noFill/>
              </a:ln>
              <a:solidFill>
                <a:schemeClr val="tx1"/>
              </a:solidFill>
              <a:effectLst/>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6768752" cy="5819796"/>
          </a:xfrm>
        </p:spPr>
        <p:txBody>
          <a:bodyPr/>
          <a:lstStyle/>
          <a:p>
            <a:r>
              <a:rPr lang="ru-RU" sz="3600" dirty="0" smtClean="0">
                <a:solidFill>
                  <a:schemeClr val="tx1"/>
                </a:solidFill>
                <a:latin typeface="Calibri" pitchFamily="34" charset="0"/>
                <a:cs typeface="Times New Roman" pitchFamily="18" charset="0"/>
              </a:rPr>
              <a:t>Накопители на гибких магнитных дисках</a:t>
            </a:r>
          </a:p>
          <a:p>
            <a:pPr lvl="0"/>
            <a:r>
              <a:rPr lang="ru-RU" sz="3600" dirty="0" smtClean="0">
                <a:solidFill>
                  <a:schemeClr val="tx1"/>
                </a:solidFill>
                <a:latin typeface="Calibri" pitchFamily="34" charset="0"/>
              </a:rPr>
              <a:t>Накопители на жестких магнитных дисках</a:t>
            </a:r>
          </a:p>
          <a:p>
            <a:r>
              <a:rPr lang="ru-RU" sz="3600" dirty="0" smtClean="0">
                <a:solidFill>
                  <a:schemeClr val="tx1"/>
                </a:solidFill>
                <a:latin typeface="Calibri" pitchFamily="34" charset="0"/>
              </a:rPr>
              <a:t>Накопитель </a:t>
            </a:r>
            <a:r>
              <a:rPr lang="en-US" sz="3600" dirty="0" smtClean="0">
                <a:solidFill>
                  <a:schemeClr val="tx1"/>
                </a:solidFill>
                <a:latin typeface="Calibri" pitchFamily="34" charset="0"/>
              </a:rPr>
              <a:t>SSD</a:t>
            </a:r>
            <a:r>
              <a:rPr lang="ru-RU" sz="3600" dirty="0" smtClean="0">
                <a:solidFill>
                  <a:schemeClr val="tx1"/>
                </a:solidFill>
                <a:latin typeface="Calibri" pitchFamily="34" charset="0"/>
              </a:rPr>
              <a:t> (твердотельные диски)</a:t>
            </a:r>
          </a:p>
          <a:p>
            <a:r>
              <a:rPr lang="ru-RU" sz="3600" dirty="0" smtClean="0">
                <a:solidFill>
                  <a:schemeClr val="tx1"/>
                </a:solidFill>
                <a:latin typeface="Calibri" pitchFamily="34" charset="0"/>
              </a:rPr>
              <a:t>Гибридные накопители </a:t>
            </a:r>
          </a:p>
          <a:p>
            <a:r>
              <a:rPr lang="ru-RU" sz="3600" dirty="0" smtClean="0">
                <a:solidFill>
                  <a:schemeClr val="tx1"/>
                </a:solidFill>
                <a:latin typeface="Calibri" pitchFamily="34" charset="0"/>
              </a:rPr>
              <a:t> Накопители на компакт-дисках</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4697" y="274359"/>
            <a:ext cx="7143800" cy="1015663"/>
          </a:xfrm>
          <a:prstGeom prst="rect">
            <a:avLst/>
          </a:prstGeom>
        </p:spPr>
        <p:txBody>
          <a:bodyPr wrap="square">
            <a:spAutoFit/>
          </a:bodyPr>
          <a:lstStyle/>
          <a:p>
            <a:pPr algn="ctr"/>
            <a:r>
              <a:rPr lang="ru-RU" sz="3000" b="1" u="sng" dirty="0" smtClean="0">
                <a:latin typeface="Times New Roman" pitchFamily="18" charset="0"/>
                <a:cs typeface="Times New Roman" pitchFamily="18" charset="0"/>
              </a:rPr>
              <a:t>Накопители на гибких магнитных дисках</a:t>
            </a:r>
            <a:endParaRPr lang="ru-RU" sz="3000" u="sng" dirty="0">
              <a:latin typeface="Times New Roman" pitchFamily="18" charset="0"/>
              <a:cs typeface="Times New Roman" pitchFamily="18" charset="0"/>
            </a:endParaRPr>
          </a:p>
        </p:txBody>
      </p:sp>
      <p:sp>
        <p:nvSpPr>
          <p:cNvPr id="1027" name="Rectangle 3"/>
          <p:cNvSpPr>
            <a:spLocks noChangeArrowheads="1"/>
          </p:cNvSpPr>
          <p:nvPr/>
        </p:nvSpPr>
        <p:spPr bwMode="auto">
          <a:xfrm>
            <a:off x="146861" y="1275351"/>
            <a:ext cx="7858180" cy="21200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32000" algn="just" defTabSz="914400" rtl="0" eaLnBrk="1" fontAlgn="base" latinLnBrk="0" hangingPunct="1">
              <a:lnSpc>
                <a:spcPct val="15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Накопители на гибких магнитных дисках (НГМД, флоппи-дисководы,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Floppy Disk Drive</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FDD</a:t>
            </a:r>
            <a:r>
              <a:rPr kumimoji="0" lang="ru-RU"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 устройства, предназначенные для записи и чтения информации с гибких магнитных дисков (ГМД, дискет). Дискеты позволяют переносить документы и программы с одного компьютера на другой, а также хранить данные, не используемые постоянно на компьютере.</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TextBox 5"/>
          <p:cNvSpPr txBox="1"/>
          <p:nvPr/>
        </p:nvSpPr>
        <p:spPr>
          <a:xfrm>
            <a:off x="3779912" y="3478917"/>
            <a:ext cx="4357718" cy="1289071"/>
          </a:xfrm>
          <a:prstGeom prst="rect">
            <a:avLst/>
          </a:prstGeom>
          <a:noFill/>
        </p:spPr>
        <p:txBody>
          <a:bodyPr wrap="square" rtlCol="0">
            <a:spAutoFit/>
          </a:bodyPr>
          <a:lstStyle/>
          <a:p>
            <a:pPr algn="just">
              <a:lnSpc>
                <a:spcPct val="150000"/>
              </a:lnSpc>
            </a:pPr>
            <a:r>
              <a:rPr lang="ru-RU" dirty="0" smtClean="0">
                <a:latin typeface="Times New Roman" pitchFamily="18" charset="0"/>
                <a:cs typeface="Times New Roman" pitchFamily="18" charset="0"/>
              </a:rPr>
              <a:t>В 1969 году первая реализация гибкого диска была использована в системе универсальных компьютеров </a:t>
            </a:r>
            <a:r>
              <a:rPr lang="en-US" dirty="0" smtClean="0">
                <a:latin typeface="Times New Roman" pitchFamily="18" charset="0"/>
                <a:cs typeface="Times New Roman" pitchFamily="18" charset="0"/>
              </a:rPr>
              <a:t>IBM 370</a:t>
            </a:r>
            <a:endParaRPr lang="ru-RU" dirty="0">
              <a:latin typeface="Times New Roman" pitchFamily="18" charset="0"/>
              <a:cs typeface="Times New Roman" pitchFamily="18" charset="0"/>
            </a:endParaRPr>
          </a:p>
        </p:txBody>
      </p:sp>
      <p:pic>
        <p:nvPicPr>
          <p:cNvPr id="2" name="Picture 2" descr="Картинки по запросу диске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478917"/>
            <a:ext cx="3065037" cy="3136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53700" y="2924944"/>
            <a:ext cx="7858180" cy="3785652"/>
          </a:xfrm>
          <a:prstGeom prst="rect">
            <a:avLst/>
          </a:prstGeom>
        </p:spPr>
        <p:txBody>
          <a:bodyPr wrap="square">
            <a:spAutoFit/>
          </a:bodyPr>
          <a:lstStyle/>
          <a:p>
            <a:r>
              <a:rPr lang="ru-RU" sz="2400" dirty="0" smtClean="0">
                <a:latin typeface="Calibri" pitchFamily="34" charset="0"/>
              </a:rPr>
              <a:t>1 — окошко, определяющее плотность записи (на другой стороне - переключатель защиты от записи); </a:t>
            </a:r>
            <a:endParaRPr lang="en-US" sz="2400" dirty="0" smtClean="0">
              <a:latin typeface="Calibri" pitchFamily="34" charset="0"/>
            </a:endParaRPr>
          </a:p>
          <a:p>
            <a:r>
              <a:rPr lang="ru-RU" sz="2400" dirty="0" smtClean="0">
                <a:latin typeface="Calibri" pitchFamily="34" charset="0"/>
              </a:rPr>
              <a:t>2 — основа диска с отверстиями для приводящего механизма; </a:t>
            </a:r>
            <a:endParaRPr lang="en-US" sz="2400" dirty="0" smtClean="0">
              <a:latin typeface="Calibri" pitchFamily="34" charset="0"/>
            </a:endParaRPr>
          </a:p>
          <a:p>
            <a:r>
              <a:rPr lang="ru-RU" sz="2400" dirty="0" smtClean="0">
                <a:latin typeface="Calibri" pitchFamily="34" charset="0"/>
              </a:rPr>
              <a:t>3 — защитная шторка открытой области корпуса; </a:t>
            </a:r>
            <a:endParaRPr lang="en-US" sz="2400" dirty="0" smtClean="0">
              <a:latin typeface="Calibri" pitchFamily="34" charset="0"/>
            </a:endParaRPr>
          </a:p>
          <a:p>
            <a:r>
              <a:rPr lang="ru-RU" sz="2400" dirty="0" smtClean="0">
                <a:latin typeface="Calibri" pitchFamily="34" charset="0"/>
              </a:rPr>
              <a:t>4 — пластиковый корпус дискеты;</a:t>
            </a:r>
            <a:endParaRPr lang="en-US" sz="2400" dirty="0" smtClean="0">
              <a:latin typeface="Calibri" pitchFamily="34" charset="0"/>
            </a:endParaRPr>
          </a:p>
          <a:p>
            <a:r>
              <a:rPr lang="ru-RU" sz="2400" dirty="0" smtClean="0">
                <a:latin typeface="Calibri" pitchFamily="34" charset="0"/>
              </a:rPr>
              <a:t> 5 — антифрикционная прокладка; </a:t>
            </a:r>
            <a:endParaRPr lang="en-US" sz="2400" dirty="0" smtClean="0">
              <a:latin typeface="Calibri" pitchFamily="34" charset="0"/>
            </a:endParaRPr>
          </a:p>
          <a:p>
            <a:r>
              <a:rPr lang="ru-RU" sz="2400" dirty="0" smtClean="0">
                <a:latin typeface="Calibri" pitchFamily="34" charset="0"/>
              </a:rPr>
              <a:t>6 — магнитный диск;</a:t>
            </a:r>
            <a:endParaRPr lang="en-US" sz="2400" dirty="0" smtClean="0">
              <a:latin typeface="Calibri" pitchFamily="34" charset="0"/>
            </a:endParaRPr>
          </a:p>
          <a:p>
            <a:r>
              <a:rPr lang="ru-RU" sz="2400" dirty="0" smtClean="0">
                <a:latin typeface="Calibri" pitchFamily="34" charset="0"/>
              </a:rPr>
              <a:t> 7 — область записи (красным условно выделен один сектор одной дорожки).</a:t>
            </a:r>
            <a:endParaRPr lang="ru-RU" sz="2400" dirty="0">
              <a:latin typeface="Calibri" pitchFamily="34" charset="0"/>
            </a:endParaRPr>
          </a:p>
        </p:txBody>
      </p:sp>
      <p:pic>
        <p:nvPicPr>
          <p:cNvPr id="1026" name="Picture 2" descr="C:\Documents and Settings\Admin\Рабочий стол\220px-Floppy_disk_internal_diagram_part1.svg.png"/>
          <p:cNvPicPr>
            <a:picLocks noChangeAspect="1" noChangeArrowheads="1"/>
          </p:cNvPicPr>
          <p:nvPr/>
        </p:nvPicPr>
        <p:blipFill>
          <a:blip r:embed="rId2" cstate="print"/>
          <a:srcRect/>
          <a:stretch>
            <a:fillRect/>
          </a:stretch>
        </p:blipFill>
        <p:spPr bwMode="auto">
          <a:xfrm>
            <a:off x="-95005" y="572877"/>
            <a:ext cx="3327694" cy="2495770"/>
          </a:xfrm>
          <a:prstGeom prst="rect">
            <a:avLst/>
          </a:prstGeom>
          <a:noFill/>
        </p:spPr>
      </p:pic>
      <p:pic>
        <p:nvPicPr>
          <p:cNvPr id="1027" name="Picture 3" descr="C:\Documents and Settings\Admin\Рабочий стол\220px-Floppy_disk_internal_diagram_part2.svg.png"/>
          <p:cNvPicPr>
            <a:picLocks noChangeAspect="1" noChangeArrowheads="1"/>
          </p:cNvPicPr>
          <p:nvPr/>
        </p:nvPicPr>
        <p:blipFill>
          <a:blip r:embed="rId3" cstate="print"/>
          <a:srcRect/>
          <a:stretch>
            <a:fillRect/>
          </a:stretch>
        </p:blipFill>
        <p:spPr bwMode="auto">
          <a:xfrm>
            <a:off x="2726859" y="558253"/>
            <a:ext cx="3368986" cy="2526740"/>
          </a:xfrm>
          <a:prstGeom prst="rect">
            <a:avLst/>
          </a:prstGeom>
          <a:noFill/>
        </p:spPr>
      </p:pic>
      <p:pic>
        <p:nvPicPr>
          <p:cNvPr id="1028" name="Picture 4" descr="C:\Documents and Settings\Admin\Рабочий стол\220px-Floppy_disk_internal_diagram_part3.svg.png"/>
          <p:cNvPicPr>
            <a:picLocks noChangeAspect="1" noChangeArrowheads="1"/>
          </p:cNvPicPr>
          <p:nvPr/>
        </p:nvPicPr>
        <p:blipFill>
          <a:blip r:embed="rId4" cstate="print"/>
          <a:srcRect/>
          <a:stretch>
            <a:fillRect/>
          </a:stretch>
        </p:blipFill>
        <p:spPr bwMode="auto">
          <a:xfrm>
            <a:off x="5358706" y="506690"/>
            <a:ext cx="3506489" cy="2629867"/>
          </a:xfrm>
          <a:prstGeom prst="rect">
            <a:avLst/>
          </a:prstGeom>
          <a:noFill/>
        </p:spPr>
      </p:pic>
      <p:sp>
        <p:nvSpPr>
          <p:cNvPr id="9" name="TextBox 8"/>
          <p:cNvSpPr txBox="1"/>
          <p:nvPr/>
        </p:nvSpPr>
        <p:spPr>
          <a:xfrm>
            <a:off x="410824" y="0"/>
            <a:ext cx="8001056" cy="584775"/>
          </a:xfrm>
          <a:prstGeom prst="rect">
            <a:avLst/>
          </a:prstGeom>
          <a:noFill/>
        </p:spPr>
        <p:txBody>
          <a:bodyPr wrap="square" rtlCol="0">
            <a:spAutoFit/>
          </a:bodyPr>
          <a:lstStyle/>
          <a:p>
            <a:pPr algn="ctr"/>
            <a:r>
              <a:rPr lang="ru-RU" sz="3200" b="1" dirty="0" smtClean="0"/>
              <a:t>Устройство дискеты</a:t>
            </a:r>
            <a:endParaRPr lang="ru-RU" sz="3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80528" y="188640"/>
            <a:ext cx="6929455"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0000"/>
                </a:solidFill>
                <a:effectLst/>
                <a:latin typeface="Calibri" pitchFamily="34" charset="0"/>
              </a:rPr>
              <a:t>Накопители на жестких магнитных дисках</a:t>
            </a:r>
            <a:endParaRPr kumimoji="0" lang="ru-RU" sz="3200" b="1" i="0" u="none" strike="noStrike" cap="none" normalizeH="0" baseline="0" dirty="0" smtClean="0">
              <a:ln>
                <a:noFill/>
              </a:ln>
              <a:solidFill>
                <a:schemeClr val="tx1"/>
              </a:solidFill>
              <a:effectLst/>
              <a:latin typeface="Calibri" pitchFamily="34" charset="0"/>
            </a:endParaRPr>
          </a:p>
        </p:txBody>
      </p:sp>
      <p:sp>
        <p:nvSpPr>
          <p:cNvPr id="3" name="Прямоугольник 2"/>
          <p:cNvSpPr/>
          <p:nvPr/>
        </p:nvSpPr>
        <p:spPr>
          <a:xfrm>
            <a:off x="251520" y="1422046"/>
            <a:ext cx="7072362" cy="2677656"/>
          </a:xfrm>
          <a:prstGeom prst="rect">
            <a:avLst/>
          </a:prstGeom>
        </p:spPr>
        <p:txBody>
          <a:bodyPr wrap="square">
            <a:spAutoFit/>
          </a:bodyPr>
          <a:lstStyle/>
          <a:p>
            <a:pPr algn="just"/>
            <a:r>
              <a:rPr lang="ru-RU" sz="2400" i="1" dirty="0" smtClean="0">
                <a:latin typeface="Calibri" panose="020F0502020204030204" pitchFamily="34" charset="0"/>
              </a:rPr>
              <a:t>Накопитель на жёстких магнитных дисках или НЖМД</a:t>
            </a:r>
            <a:r>
              <a:rPr lang="ru-RU" sz="2400" dirty="0" smtClean="0">
                <a:latin typeface="Calibri" panose="020F0502020204030204" pitchFamily="34" charset="0"/>
              </a:rPr>
              <a:t> (англ. </a:t>
            </a:r>
            <a:r>
              <a:rPr lang="ru-RU" sz="2400" i="1" dirty="0" err="1" smtClean="0">
                <a:latin typeface="Calibri" panose="020F0502020204030204" pitchFamily="34" charset="0"/>
              </a:rPr>
              <a:t>Hard</a:t>
            </a:r>
            <a:r>
              <a:rPr lang="ru-RU" sz="2400" i="1" dirty="0" smtClean="0">
                <a:latin typeface="Calibri" panose="020F0502020204030204" pitchFamily="34" charset="0"/>
              </a:rPr>
              <a:t> </a:t>
            </a:r>
            <a:r>
              <a:rPr lang="ru-RU" sz="2400" i="1" dirty="0" err="1" smtClean="0">
                <a:latin typeface="Calibri" panose="020F0502020204030204" pitchFamily="34" charset="0"/>
              </a:rPr>
              <a:t>Disk</a:t>
            </a:r>
            <a:r>
              <a:rPr lang="ru-RU" sz="2400" i="1" dirty="0" smtClean="0">
                <a:latin typeface="Calibri" panose="020F0502020204030204" pitchFamily="34" charset="0"/>
              </a:rPr>
              <a:t> </a:t>
            </a:r>
            <a:r>
              <a:rPr lang="ru-RU" sz="2400" i="1" dirty="0" err="1" smtClean="0">
                <a:latin typeface="Calibri" panose="020F0502020204030204" pitchFamily="34" charset="0"/>
              </a:rPr>
              <a:t>Drive</a:t>
            </a:r>
            <a:r>
              <a:rPr lang="ru-RU" sz="2400" i="1" dirty="0" smtClean="0">
                <a:latin typeface="Calibri" panose="020F0502020204030204" pitchFamily="34" charset="0"/>
              </a:rPr>
              <a:t>, HDD</a:t>
            </a:r>
            <a:r>
              <a:rPr lang="ru-RU" sz="2400" dirty="0" smtClean="0">
                <a:latin typeface="Calibri" panose="020F0502020204030204" pitchFamily="34" charset="0"/>
              </a:rPr>
              <a:t>), </a:t>
            </a:r>
            <a:r>
              <a:rPr lang="ru-RU" sz="2400" i="1" dirty="0" smtClean="0">
                <a:latin typeface="Calibri" panose="020F0502020204030204" pitchFamily="34" charset="0"/>
              </a:rPr>
              <a:t>жёсткий диск</a:t>
            </a:r>
            <a:r>
              <a:rPr lang="ru-RU" sz="2400" dirty="0" smtClean="0">
                <a:latin typeface="Calibri" panose="020F0502020204030204" pitchFamily="34" charset="0"/>
              </a:rPr>
              <a:t>, </a:t>
            </a:r>
            <a:r>
              <a:rPr lang="ru-RU" sz="2400" i="1" dirty="0" smtClean="0">
                <a:latin typeface="Calibri" panose="020F0502020204030204" pitchFamily="34" charset="0"/>
              </a:rPr>
              <a:t>винчестер</a:t>
            </a:r>
            <a:r>
              <a:rPr lang="ru-RU" sz="2400" dirty="0" smtClean="0">
                <a:latin typeface="Calibri" panose="020F0502020204030204" pitchFamily="34" charset="0"/>
              </a:rPr>
              <a:t>, в компьютерном сленге </a:t>
            </a:r>
            <a:r>
              <a:rPr lang="ru-RU" sz="2400" i="1" dirty="0" smtClean="0">
                <a:latin typeface="Calibri" panose="020F0502020204030204" pitchFamily="34" charset="0"/>
              </a:rPr>
              <a:t>«винт»</a:t>
            </a:r>
            <a:r>
              <a:rPr lang="ru-RU" sz="2400" dirty="0" smtClean="0">
                <a:latin typeface="Calibri" panose="020F0502020204030204" pitchFamily="34" charset="0"/>
              </a:rPr>
              <a:t>, </a:t>
            </a:r>
            <a:r>
              <a:rPr lang="ru-RU" sz="2400" i="1" dirty="0" err="1" smtClean="0">
                <a:latin typeface="Calibri" panose="020F0502020204030204" pitchFamily="34" charset="0"/>
              </a:rPr>
              <a:t>хард</a:t>
            </a:r>
            <a:r>
              <a:rPr lang="ru-RU" sz="2400" dirty="0" smtClean="0">
                <a:latin typeface="Calibri" panose="020F0502020204030204" pitchFamily="34" charset="0"/>
              </a:rPr>
              <a:t>, </a:t>
            </a:r>
            <a:r>
              <a:rPr lang="ru-RU" sz="2400" i="1" dirty="0" err="1" smtClean="0">
                <a:latin typeface="Calibri" panose="020F0502020204030204" pitchFamily="34" charset="0"/>
              </a:rPr>
              <a:t>хард</a:t>
            </a:r>
            <a:r>
              <a:rPr lang="ru-RU" sz="2400" i="1" dirty="0" smtClean="0">
                <a:latin typeface="Calibri" panose="020F0502020204030204" pitchFamily="34" charset="0"/>
              </a:rPr>
              <a:t> диск</a:t>
            </a:r>
            <a:r>
              <a:rPr lang="ru-RU" sz="2400" dirty="0" smtClean="0">
                <a:latin typeface="Calibri" panose="020F0502020204030204" pitchFamily="34" charset="0"/>
              </a:rPr>
              <a:t> – устройство хранения информации, основанное на принципе магнитной записи. Является основным накопителем данных в большинстве компьютеров.</a:t>
            </a:r>
            <a:endParaRPr lang="ru-RU" sz="2400" dirty="0">
              <a:latin typeface="Calibri" panose="020F0502020204030204" pitchFamily="34" charset="0"/>
            </a:endParaRPr>
          </a:p>
        </p:txBody>
      </p:sp>
      <p:pic>
        <p:nvPicPr>
          <p:cNvPr id="2050" name="Picture 2" descr="Картинки по запросу жёсткий диск"/>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258806"/>
            <a:ext cx="3066610" cy="26035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C:\Documents and Settings\Admin\Рабочий стол\vint.jpg"/>
          <p:cNvPicPr>
            <a:picLocks noChangeAspect="1" noChangeArrowheads="1"/>
          </p:cNvPicPr>
          <p:nvPr/>
        </p:nvPicPr>
        <p:blipFill>
          <a:blip r:embed="rId2" cstate="print"/>
          <a:srcRect/>
          <a:stretch>
            <a:fillRect/>
          </a:stretch>
        </p:blipFill>
        <p:spPr bwMode="auto">
          <a:xfrm>
            <a:off x="683568" y="908720"/>
            <a:ext cx="5976664" cy="5203387"/>
          </a:xfrm>
          <a:prstGeom prst="rect">
            <a:avLst/>
          </a:prstGeom>
          <a:noFill/>
        </p:spPr>
      </p:pic>
      <p:sp>
        <p:nvSpPr>
          <p:cNvPr id="4" name="Прямоугольник 3"/>
          <p:cNvSpPr/>
          <p:nvPr/>
        </p:nvSpPr>
        <p:spPr>
          <a:xfrm>
            <a:off x="2051720" y="188640"/>
            <a:ext cx="3012941" cy="584775"/>
          </a:xfrm>
          <a:prstGeom prst="rect">
            <a:avLst/>
          </a:prstGeom>
        </p:spPr>
        <p:txBody>
          <a:bodyPr wrap="none">
            <a:spAutoFit/>
          </a:bodyPr>
          <a:lstStyle/>
          <a:p>
            <a:r>
              <a:rPr lang="ru-RU" sz="3200" b="1" dirty="0" smtClean="0">
                <a:latin typeface="Calibri" pitchFamily="34" charset="0"/>
              </a:rPr>
              <a:t>Устройство </a:t>
            </a:r>
            <a:r>
              <a:rPr lang="en-US" sz="3200" b="1" dirty="0" smtClean="0">
                <a:latin typeface="Calibri" pitchFamily="34" charset="0"/>
              </a:rPr>
              <a:t>HDD</a:t>
            </a:r>
            <a:endParaRPr lang="ru-RU" sz="32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0398"/>
            <a:ext cx="6151812" cy="584775"/>
          </a:xfrm>
          <a:prstGeom prst="rect">
            <a:avLst/>
          </a:prstGeom>
        </p:spPr>
        <p:txBody>
          <a:bodyPr wrap="none">
            <a:spAutoFit/>
          </a:bodyPr>
          <a:lstStyle/>
          <a:p>
            <a:r>
              <a:rPr lang="ru-RU" sz="3200" b="1" dirty="0" smtClean="0">
                <a:latin typeface="Calibri" pitchFamily="34" charset="0"/>
              </a:rPr>
              <a:t>Логическая структура винчестера</a:t>
            </a:r>
            <a:endParaRPr lang="ru-RU" sz="3200" dirty="0">
              <a:latin typeface="Calibri" pitchFamily="34" charset="0"/>
            </a:endParaRPr>
          </a:p>
        </p:txBody>
      </p:sp>
      <p:pic>
        <p:nvPicPr>
          <p:cNvPr id="3" name="Picture 5" descr="image00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792700"/>
            <a:ext cx="4613811" cy="2878139"/>
          </a:xfrm>
          <a:prstGeom prst="rect">
            <a:avLst/>
          </a:prstGeom>
          <a:noFill/>
          <a:ln w="9525">
            <a:noFill/>
            <a:miter lim="800000"/>
            <a:headEnd/>
            <a:tailEnd/>
          </a:ln>
        </p:spPr>
      </p:pic>
      <p:sp>
        <p:nvSpPr>
          <p:cNvPr id="4" name="Прямоугольник 3"/>
          <p:cNvSpPr/>
          <p:nvPr/>
        </p:nvSpPr>
        <p:spPr>
          <a:xfrm>
            <a:off x="395536" y="3861048"/>
            <a:ext cx="7786742" cy="2462213"/>
          </a:xfrm>
          <a:prstGeom prst="rect">
            <a:avLst/>
          </a:prstGeom>
        </p:spPr>
        <p:txBody>
          <a:bodyPr wrap="square">
            <a:spAutoFit/>
          </a:bodyPr>
          <a:lstStyle/>
          <a:p>
            <a:pPr indent="457200" algn="just"/>
            <a:r>
              <a:rPr lang="ru-RU" sz="2200" dirty="0" smtClean="0">
                <a:latin typeface="Calibri" pitchFamily="34" charset="0"/>
              </a:rPr>
              <a:t>Каждая поверхность диска делится на </a:t>
            </a:r>
            <a:r>
              <a:rPr lang="ru-RU" sz="2200" i="1" dirty="0" smtClean="0">
                <a:latin typeface="Calibri" pitchFamily="34" charset="0"/>
              </a:rPr>
              <a:t>дорожки</a:t>
            </a:r>
            <a:r>
              <a:rPr lang="ru-RU" sz="2200" dirty="0" smtClean="0">
                <a:latin typeface="Calibri" pitchFamily="34" charset="0"/>
              </a:rPr>
              <a:t>, представляющие собой концентрические окружности, вдоль которых размещается информация, дорожки делятся на </a:t>
            </a:r>
            <a:r>
              <a:rPr lang="ru-RU" sz="2200" i="1" dirty="0" smtClean="0">
                <a:latin typeface="Calibri" pitchFamily="34" charset="0"/>
              </a:rPr>
              <a:t>секторы </a:t>
            </a:r>
            <a:r>
              <a:rPr lang="ru-RU" sz="2200" dirty="0" smtClean="0">
                <a:latin typeface="Calibri" pitchFamily="34" charset="0"/>
              </a:rPr>
              <a:t>(их емкость обычно 512 байт).</a:t>
            </a:r>
          </a:p>
          <a:p>
            <a:pPr indent="457200" algn="just"/>
            <a:r>
              <a:rPr lang="ru-RU" sz="2200" dirty="0" smtClean="0">
                <a:latin typeface="Calibri" pitchFamily="34" charset="0"/>
              </a:rPr>
              <a:t> Несколько физических дорожек с одинаковым номером, но расположенные на разных дисковых поверхностях (друг над другом) называются </a:t>
            </a:r>
            <a:r>
              <a:rPr lang="ru-RU" sz="2200" i="1" dirty="0" smtClean="0">
                <a:latin typeface="Calibri" pitchFamily="34" charset="0"/>
              </a:rPr>
              <a:t>цилиндром</a:t>
            </a:r>
            <a:endParaRPr lang="ru-RU" sz="22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68" y="0"/>
            <a:ext cx="2648674" cy="584775"/>
          </a:xfrm>
          <a:prstGeom prst="rect">
            <a:avLst/>
          </a:prstGeom>
        </p:spPr>
        <p:txBody>
          <a:bodyPr wrap="none">
            <a:spAutoFit/>
          </a:bodyPr>
          <a:lstStyle/>
          <a:p>
            <a:r>
              <a:rPr lang="ru-RU" sz="3200" dirty="0" smtClean="0">
                <a:latin typeface="Calibri" pitchFamily="34" charset="0"/>
              </a:rPr>
              <a:t>Форм-фактор:</a:t>
            </a:r>
            <a:endParaRPr lang="ru-RU" sz="3200" dirty="0">
              <a:latin typeface="Calibri" pitchFamily="34" charset="0"/>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52" y="2285992"/>
            <a:ext cx="7500990" cy="4429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85852" y="571480"/>
            <a:ext cx="7715304" cy="1569660"/>
          </a:xfrm>
          <a:prstGeom prst="rect">
            <a:avLst/>
          </a:prstGeom>
          <a:noFill/>
        </p:spPr>
        <p:txBody>
          <a:bodyPr wrap="square" rtlCol="0">
            <a:spAutoFit/>
          </a:bodyPr>
          <a:lstStyle/>
          <a:p>
            <a:pPr indent="457200" algn="just"/>
            <a:r>
              <a:rPr lang="ru-RU" sz="2400" dirty="0" smtClean="0">
                <a:latin typeface="Calibri" pitchFamily="34" charset="0"/>
              </a:rPr>
              <a:t>Форм</a:t>
            </a:r>
            <a:r>
              <a:rPr lang="en-US" sz="2400" dirty="0" smtClean="0">
                <a:latin typeface="Calibri" pitchFamily="34" charset="0"/>
              </a:rPr>
              <a:t>-</a:t>
            </a:r>
            <a:r>
              <a:rPr lang="ru-RU" sz="2400" dirty="0" smtClean="0">
                <a:latin typeface="Calibri" pitchFamily="34" charset="0"/>
              </a:rPr>
              <a:t>фактор - габаритные размеры, соответствующие горизонтальному и вертикальному размерам винчестера, стандартизированы и характеризуются типоразмерами.</a:t>
            </a:r>
            <a:endParaRPr lang="ru-RU" sz="240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8143900" cy="6370975"/>
          </a:xfrm>
          <a:prstGeom prst="rect">
            <a:avLst/>
          </a:prstGeom>
        </p:spPr>
        <p:txBody>
          <a:bodyPr wrap="square">
            <a:spAutoFit/>
          </a:bodyPr>
          <a:lstStyle/>
          <a:p>
            <a:pPr algn="ctr">
              <a:lnSpc>
                <a:spcPct val="150000"/>
              </a:lnSpc>
            </a:pPr>
            <a:r>
              <a:rPr lang="ru-RU" sz="3200" b="1" dirty="0" smtClean="0">
                <a:latin typeface="Calibri" pitchFamily="34" charset="0"/>
              </a:rPr>
              <a:t>Характеристики </a:t>
            </a:r>
            <a:r>
              <a:rPr lang="en-US" sz="3200" b="1" dirty="0" smtClean="0">
                <a:latin typeface="Calibri" pitchFamily="34" charset="0"/>
              </a:rPr>
              <a:t>HDD</a:t>
            </a:r>
          </a:p>
          <a:p>
            <a:pPr>
              <a:lnSpc>
                <a:spcPct val="150000"/>
              </a:lnSpc>
              <a:buFont typeface="Arial" pitchFamily="34" charset="0"/>
              <a:buChar char="•"/>
            </a:pPr>
            <a:r>
              <a:rPr lang="ru-RU" sz="2400" dirty="0" smtClean="0">
                <a:latin typeface="Calibri" pitchFamily="34" charset="0"/>
              </a:rPr>
              <a:t>Интерфейс </a:t>
            </a:r>
          </a:p>
          <a:p>
            <a:pPr>
              <a:lnSpc>
                <a:spcPct val="150000"/>
              </a:lnSpc>
              <a:buFont typeface="Arial" pitchFamily="34" charset="0"/>
              <a:buChar char="•"/>
            </a:pPr>
            <a:r>
              <a:rPr lang="ru-RU" sz="2400" dirty="0" smtClean="0">
                <a:latin typeface="Calibri" pitchFamily="34" charset="0"/>
              </a:rPr>
              <a:t>Ёмкость</a:t>
            </a:r>
          </a:p>
          <a:p>
            <a:pPr>
              <a:lnSpc>
                <a:spcPct val="150000"/>
              </a:lnSpc>
              <a:buFont typeface="Arial" pitchFamily="34" charset="0"/>
              <a:buChar char="•"/>
            </a:pPr>
            <a:r>
              <a:rPr lang="ru-RU" sz="2400" dirty="0" smtClean="0">
                <a:latin typeface="Calibri" pitchFamily="34" charset="0"/>
              </a:rPr>
              <a:t>Физический размер (форм-фактор</a:t>
            </a:r>
          </a:p>
          <a:p>
            <a:pPr>
              <a:lnSpc>
                <a:spcPct val="150000"/>
              </a:lnSpc>
              <a:buFont typeface="Arial" pitchFamily="34" charset="0"/>
              <a:buChar char="•"/>
            </a:pPr>
            <a:r>
              <a:rPr lang="ru-RU" sz="2400" dirty="0" smtClean="0">
                <a:latin typeface="Calibri" pitchFamily="34" charset="0"/>
              </a:rPr>
              <a:t>Время произвольного доступа</a:t>
            </a:r>
          </a:p>
          <a:p>
            <a:pPr>
              <a:lnSpc>
                <a:spcPct val="150000"/>
              </a:lnSpc>
              <a:buFont typeface="Arial" pitchFamily="34" charset="0"/>
              <a:buChar char="•"/>
            </a:pPr>
            <a:r>
              <a:rPr lang="ru-RU" sz="2400" dirty="0" smtClean="0">
                <a:latin typeface="Calibri" pitchFamily="34" charset="0"/>
              </a:rPr>
              <a:t>Скорость вращения шпинделя</a:t>
            </a:r>
          </a:p>
          <a:p>
            <a:pPr>
              <a:lnSpc>
                <a:spcPct val="150000"/>
              </a:lnSpc>
              <a:buFont typeface="Arial" pitchFamily="34" charset="0"/>
              <a:buChar char="•"/>
            </a:pPr>
            <a:r>
              <a:rPr lang="ru-RU" sz="2400" dirty="0" smtClean="0">
                <a:latin typeface="Calibri" pitchFamily="34" charset="0"/>
              </a:rPr>
              <a:t>Надёжность</a:t>
            </a:r>
          </a:p>
          <a:p>
            <a:pPr>
              <a:lnSpc>
                <a:spcPct val="150000"/>
              </a:lnSpc>
              <a:buFont typeface="Arial" pitchFamily="34" charset="0"/>
              <a:buChar char="•"/>
            </a:pPr>
            <a:r>
              <a:rPr lang="ru-RU" sz="2400" dirty="0" smtClean="0">
                <a:latin typeface="Calibri" pitchFamily="34" charset="0"/>
              </a:rPr>
              <a:t>Количество операций ввода-вывода в секунду</a:t>
            </a:r>
          </a:p>
          <a:p>
            <a:pPr>
              <a:lnSpc>
                <a:spcPct val="150000"/>
              </a:lnSpc>
              <a:buFont typeface="Arial" pitchFamily="34" charset="0"/>
              <a:buChar char="•"/>
            </a:pPr>
            <a:r>
              <a:rPr lang="ru-RU" sz="2400" dirty="0" smtClean="0">
                <a:latin typeface="Calibri" pitchFamily="34" charset="0"/>
              </a:rPr>
              <a:t>Потребление энергии</a:t>
            </a:r>
          </a:p>
          <a:p>
            <a:pPr>
              <a:lnSpc>
                <a:spcPct val="150000"/>
              </a:lnSpc>
              <a:buFont typeface="Arial" pitchFamily="34" charset="0"/>
              <a:buChar char="•"/>
            </a:pPr>
            <a:r>
              <a:rPr lang="ru-RU" sz="2400" dirty="0" smtClean="0">
                <a:latin typeface="Calibri" pitchFamily="34" charset="0"/>
              </a:rPr>
              <a:t>Сопротивляемость ударам</a:t>
            </a:r>
          </a:p>
          <a:p>
            <a:pPr>
              <a:lnSpc>
                <a:spcPct val="150000"/>
              </a:lnSpc>
              <a:buFont typeface="Arial" pitchFamily="34" charset="0"/>
              <a:buChar char="•"/>
            </a:pPr>
            <a:r>
              <a:rPr lang="ru-RU" sz="2400" dirty="0" smtClean="0">
                <a:latin typeface="Calibri" pitchFamily="34" charset="0"/>
              </a:rPr>
              <a:t>Скорость передачи данных</a:t>
            </a:r>
            <a:endParaRPr lang="ru-RU" sz="2400" dirty="0">
              <a:latin typeface="Calibri" pitchFamily="34" charset="0"/>
            </a:endParaRPr>
          </a:p>
        </p:txBody>
      </p:sp>
      <p:pic>
        <p:nvPicPr>
          <p:cNvPr id="3074" name="Picture 2" descr="Картинки по запросу жёсткий диск без фон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1052736"/>
            <a:ext cx="3607396" cy="29443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376</TotalTime>
  <Words>575</Words>
  <Application>Microsoft Office PowerPoint</Application>
  <PresentationFormat>Экран (4:3)</PresentationFormat>
  <Paragraphs>52</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Arial</vt:lpstr>
      <vt:lpstr>Calibri</vt:lpstr>
      <vt:lpstr>Times New Roman</vt:lpstr>
      <vt:lpstr>Trebuchet MS</vt:lpstr>
      <vt:lpstr>Wingdings 3</vt:lpstr>
      <vt:lpstr>Аспект</vt:lpstr>
      <vt:lpstr>Дисковая подсистема компьютера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GopherSapiens</dc:creator>
  <cp:lastModifiedBy>GopherSapiens</cp:lastModifiedBy>
  <cp:revision>39</cp:revision>
  <dcterms:modified xsi:type="dcterms:W3CDTF">2017-05-21T18:33:35Z</dcterms:modified>
</cp:coreProperties>
</file>