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57" r:id="rId11"/>
    <p:sldId id="258" r:id="rId12"/>
    <p:sldId id="260" r:id="rId13"/>
    <p:sldId id="259" r:id="rId14"/>
    <p:sldId id="261" r:id="rId15"/>
    <p:sldId id="262" r:id="rId16"/>
    <p:sldId id="263" r:id="rId17"/>
    <p:sldId id="264" r:id="rId1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190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4E6BC5-B027-4CF8-A8D9-889744F39A2C}" type="datetimeFigureOut">
              <a:rPr lang="ru-RU" smtClean="0"/>
              <a:pPr/>
              <a:t>13.10.2022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95DBA8-06F3-4B3B-9899-CE3FC3C21ED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95DBA8-06F3-4B3B-9899-CE3FC3C21EDA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95DBA8-06F3-4B3B-9899-CE3FC3C21EDA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95DBA8-06F3-4B3B-9899-CE3FC3C21EDA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95DBA8-06F3-4B3B-9899-CE3FC3C21EDA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95DBA8-06F3-4B3B-9899-CE3FC3C21EDA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95DBA8-06F3-4B3B-9899-CE3FC3C21EDA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95DBA8-06F3-4B3B-9899-CE3FC3C21EDA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95DBA8-06F3-4B3B-9899-CE3FC3C21EDA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95DBA8-06F3-4B3B-9899-CE3FC3C21EDA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>
            <a:extLst>
              <a:ext uri="{FF2B5EF4-FFF2-40B4-BE49-F238E27FC236}">
                <a16:creationId xmlns:a16="http://schemas.microsoft.com/office/drawing/2014/main" id="{AC5DCB24-9C69-47DF-9DBD-D1E74B1AE1F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Заметки 2">
            <a:extLst>
              <a:ext uri="{FF2B5EF4-FFF2-40B4-BE49-F238E27FC236}">
                <a16:creationId xmlns:a16="http://schemas.microsoft.com/office/drawing/2014/main" id="{1A1E9DA3-B47D-427F-BB0C-6720996E1BC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18436" name="Номер слайда 3">
            <a:extLst>
              <a:ext uri="{FF2B5EF4-FFF2-40B4-BE49-F238E27FC236}">
                <a16:creationId xmlns:a16="http://schemas.microsoft.com/office/drawing/2014/main" id="{AD42D614-DE4E-41BA-8DBE-EEB91C5DD3C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BCDA812-417F-4289-8079-931B51792A40}" type="slidenum">
              <a:rPr lang="ru-RU" altLang="ru-RU"/>
              <a:pPr eaLnBrk="1" hangingPunct="1"/>
              <a:t>2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>
            <a:extLst>
              <a:ext uri="{FF2B5EF4-FFF2-40B4-BE49-F238E27FC236}">
                <a16:creationId xmlns:a16="http://schemas.microsoft.com/office/drawing/2014/main" id="{6B3F2FCA-8CF3-40E6-B3A1-748B09AD4CF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Заметки 2">
            <a:extLst>
              <a:ext uri="{FF2B5EF4-FFF2-40B4-BE49-F238E27FC236}">
                <a16:creationId xmlns:a16="http://schemas.microsoft.com/office/drawing/2014/main" id="{D2F46E31-1C4B-4BB7-AC3B-E8729AABE42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19460" name="Номер слайда 3">
            <a:extLst>
              <a:ext uri="{FF2B5EF4-FFF2-40B4-BE49-F238E27FC236}">
                <a16:creationId xmlns:a16="http://schemas.microsoft.com/office/drawing/2014/main" id="{13FED7C0-1C4C-4E95-97F9-B7BBAD2FE6B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8BDD0BC-FC3A-4C28-BD4C-EADDBC6423A4}" type="slidenum">
              <a:rPr lang="ru-RU" altLang="ru-RU"/>
              <a:pPr eaLnBrk="1" hangingPunct="1"/>
              <a:t>3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>
            <a:extLst>
              <a:ext uri="{FF2B5EF4-FFF2-40B4-BE49-F238E27FC236}">
                <a16:creationId xmlns:a16="http://schemas.microsoft.com/office/drawing/2014/main" id="{196004BF-A583-4025-8CFE-B2DE996A000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Заметки 2">
            <a:extLst>
              <a:ext uri="{FF2B5EF4-FFF2-40B4-BE49-F238E27FC236}">
                <a16:creationId xmlns:a16="http://schemas.microsoft.com/office/drawing/2014/main" id="{5D114FCF-8343-417B-9A60-CD3CECBD9A1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20484" name="Номер слайда 3">
            <a:extLst>
              <a:ext uri="{FF2B5EF4-FFF2-40B4-BE49-F238E27FC236}">
                <a16:creationId xmlns:a16="http://schemas.microsoft.com/office/drawing/2014/main" id="{6B849126-194A-4FA0-8CDB-C1F250B225B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D513EB3-1DFD-481A-AA30-17257F5F4407}" type="slidenum">
              <a:rPr lang="ru-RU" altLang="ru-RU"/>
              <a:pPr eaLnBrk="1" hangingPunct="1"/>
              <a:t>4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>
            <a:extLst>
              <a:ext uri="{FF2B5EF4-FFF2-40B4-BE49-F238E27FC236}">
                <a16:creationId xmlns:a16="http://schemas.microsoft.com/office/drawing/2014/main" id="{BD0018B8-6051-4C1B-8264-4853266CC4D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Заметки 2">
            <a:extLst>
              <a:ext uri="{FF2B5EF4-FFF2-40B4-BE49-F238E27FC236}">
                <a16:creationId xmlns:a16="http://schemas.microsoft.com/office/drawing/2014/main" id="{BDCD254B-CF1D-4551-927D-0F1F4B4A7C0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21508" name="Номер слайда 3">
            <a:extLst>
              <a:ext uri="{FF2B5EF4-FFF2-40B4-BE49-F238E27FC236}">
                <a16:creationId xmlns:a16="http://schemas.microsoft.com/office/drawing/2014/main" id="{7B6D7559-BD31-4882-A0B1-C8A2AB87D2E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DE9594A-E802-4EAC-A20B-B84A093A0CBC}" type="slidenum">
              <a:rPr lang="ru-RU" altLang="ru-RU"/>
              <a:pPr eaLnBrk="1" hangingPunct="1"/>
              <a:t>5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>
            <a:extLst>
              <a:ext uri="{FF2B5EF4-FFF2-40B4-BE49-F238E27FC236}">
                <a16:creationId xmlns:a16="http://schemas.microsoft.com/office/drawing/2014/main" id="{63AD58EB-1144-40F5-AFEC-BF4DE0E8943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Заметки 2">
            <a:extLst>
              <a:ext uri="{FF2B5EF4-FFF2-40B4-BE49-F238E27FC236}">
                <a16:creationId xmlns:a16="http://schemas.microsoft.com/office/drawing/2014/main" id="{8D4EFC84-0A37-4832-91C2-442FCA76C89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22532" name="Номер слайда 3">
            <a:extLst>
              <a:ext uri="{FF2B5EF4-FFF2-40B4-BE49-F238E27FC236}">
                <a16:creationId xmlns:a16="http://schemas.microsoft.com/office/drawing/2014/main" id="{0E9F68C5-D03B-4249-9904-0A177DB0A65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99CE8E7-1B43-4595-A611-40D79BC6DA31}" type="slidenum">
              <a:rPr lang="ru-RU" altLang="ru-RU"/>
              <a:pPr eaLnBrk="1" hangingPunct="1"/>
              <a:t>6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>
            <a:extLst>
              <a:ext uri="{FF2B5EF4-FFF2-40B4-BE49-F238E27FC236}">
                <a16:creationId xmlns:a16="http://schemas.microsoft.com/office/drawing/2014/main" id="{F6D49B36-D05E-4B0E-8AB1-D0C37385F62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Заметки 2">
            <a:extLst>
              <a:ext uri="{FF2B5EF4-FFF2-40B4-BE49-F238E27FC236}">
                <a16:creationId xmlns:a16="http://schemas.microsoft.com/office/drawing/2014/main" id="{8342AA7F-E093-43ED-9F30-D64A45CD355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23556" name="Номер слайда 3">
            <a:extLst>
              <a:ext uri="{FF2B5EF4-FFF2-40B4-BE49-F238E27FC236}">
                <a16:creationId xmlns:a16="http://schemas.microsoft.com/office/drawing/2014/main" id="{1BF56508-802F-4B3E-B26F-42443C8FFB4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38BFB71-BE2F-4DC1-9952-167524ACE042}" type="slidenum">
              <a:rPr lang="ru-RU" altLang="ru-RU"/>
              <a:pPr eaLnBrk="1" hangingPunct="1"/>
              <a:t>7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>
            <a:extLst>
              <a:ext uri="{FF2B5EF4-FFF2-40B4-BE49-F238E27FC236}">
                <a16:creationId xmlns:a16="http://schemas.microsoft.com/office/drawing/2014/main" id="{06AA673E-38CF-4720-960F-CDDCE49F798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Заметки 2">
            <a:extLst>
              <a:ext uri="{FF2B5EF4-FFF2-40B4-BE49-F238E27FC236}">
                <a16:creationId xmlns:a16="http://schemas.microsoft.com/office/drawing/2014/main" id="{E2CE715E-5202-47EE-862F-73F01389FE6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24580" name="Номер слайда 3">
            <a:extLst>
              <a:ext uri="{FF2B5EF4-FFF2-40B4-BE49-F238E27FC236}">
                <a16:creationId xmlns:a16="http://schemas.microsoft.com/office/drawing/2014/main" id="{34020FDF-D0D4-4CDD-978D-964CD1267F9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C2337A5-D3E2-4FAA-9C50-5B0215CADF7D}" type="slidenum">
              <a:rPr lang="ru-RU" altLang="ru-RU"/>
              <a:pPr eaLnBrk="1" hangingPunct="1"/>
              <a:t>8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>
            <a:extLst>
              <a:ext uri="{FF2B5EF4-FFF2-40B4-BE49-F238E27FC236}">
                <a16:creationId xmlns:a16="http://schemas.microsoft.com/office/drawing/2014/main" id="{0FE44211-92E0-46E8-91B5-405DB8EA5C8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Заметки 2">
            <a:extLst>
              <a:ext uri="{FF2B5EF4-FFF2-40B4-BE49-F238E27FC236}">
                <a16:creationId xmlns:a16="http://schemas.microsoft.com/office/drawing/2014/main" id="{97482EDD-B845-4CC2-811D-D19A070BB3E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25604" name="Номер слайда 3">
            <a:extLst>
              <a:ext uri="{FF2B5EF4-FFF2-40B4-BE49-F238E27FC236}">
                <a16:creationId xmlns:a16="http://schemas.microsoft.com/office/drawing/2014/main" id="{A012E5A6-905A-48D1-AE28-1B6DDDF4513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1F2EF43-1AE4-472B-8193-DFB7C72F3AB2}" type="slidenum">
              <a:rPr lang="ru-RU" altLang="ru-RU"/>
              <a:pPr eaLnBrk="1" hangingPunct="1"/>
              <a:t>9</a:t>
            </a:fld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EAF463A-BC7C-46EE-9F1E-7F377CCA4891}" type="datetimeFigureOut">
              <a:rPr lang="en-US" smtClean="0"/>
              <a:pPr/>
              <a:t>10/13/2022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301625" y="1676400"/>
            <a:ext cx="8540750" cy="4422775"/>
          </a:xfrm>
        </p:spPr>
        <p:txBody>
          <a:bodyPr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60C1C08-1357-4171-9597-6C60C959A0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468458E-11BB-457C-A2BC-8D9E027492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A84A72C-329F-43DE-8AB3-C5328C81F0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A221FE-6087-4211-B109-1408355C783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69991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10/13/2022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10/13/2022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10/13/2022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10/13/2022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10/13/2022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10/13/2022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EAF463A-BC7C-46EE-9F1E-7F377CCA4891}" type="datetimeFigureOut">
              <a:rPr lang="en-US" smtClean="0"/>
              <a:pPr/>
              <a:t>10/13/2022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EAF463A-BC7C-46EE-9F1E-7F377CCA4891}" type="datetimeFigureOut">
              <a:rPr lang="en-US" smtClean="0"/>
              <a:pPr/>
              <a:t>10/13/2022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10/13/2022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0629" y="3341033"/>
            <a:ext cx="8534400" cy="2232025"/>
          </a:xfrm>
        </p:spPr>
        <p:txBody>
          <a:bodyPr>
            <a:normAutofit/>
          </a:bodyPr>
          <a:lstStyle/>
          <a:p>
            <a:pPr marL="533400" algn="l"/>
            <a:r>
              <a:rPr lang="ru-RU" dirty="0"/>
              <a:t>1. Основы логики</a:t>
            </a:r>
            <a:br>
              <a:rPr lang="ru-RU" dirty="0"/>
            </a:br>
            <a:r>
              <a:rPr lang="ru-RU" dirty="0"/>
              <a:t>2. Логические основы устройства компьютера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101A1D84-3410-4118-A0EC-ABC6DF6D6EB7}"/>
              </a:ext>
            </a:extLst>
          </p:cNvPr>
          <p:cNvSpPr/>
          <p:nvPr/>
        </p:nvSpPr>
        <p:spPr>
          <a:xfrm>
            <a:off x="228600" y="990600"/>
            <a:ext cx="8458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/>
              <a:t>Лекция 5 </a:t>
            </a:r>
          </a:p>
          <a:p>
            <a:pPr algn="ctr"/>
            <a:r>
              <a:rPr lang="ru-RU" sz="4000" b="1" dirty="0"/>
              <a:t>Базовые логические операции и схемы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771" y="1345102"/>
            <a:ext cx="8686800" cy="1028047"/>
          </a:xfrm>
        </p:spPr>
        <p:txBody>
          <a:bodyPr>
            <a:noAutofit/>
          </a:bodyPr>
          <a:lstStyle/>
          <a:p>
            <a:pPr marL="484188" indent="234950"/>
            <a:r>
              <a:rPr lang="ru-RU" sz="2800" b="1" dirty="0"/>
              <a:t>Базовые логические элементы реализуют три основные логические операции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99041"/>
            <a:ext cx="8229600" cy="4340079"/>
          </a:xfrm>
        </p:spPr>
        <p:txBody>
          <a:bodyPr>
            <a:normAutofit lnSpcReduction="10000"/>
          </a:bodyPr>
          <a:lstStyle/>
          <a:p>
            <a:r>
              <a:rPr lang="ru-RU" sz="2600" b="1" dirty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логический элемент </a:t>
            </a:r>
            <a:r>
              <a:rPr lang="ru-RU" sz="2600" b="1" dirty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«И» </a:t>
            </a:r>
            <a:r>
              <a:rPr lang="ru-RU" sz="2600" b="1" dirty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– логическое умножение;</a:t>
            </a:r>
          </a:p>
          <a:p>
            <a:r>
              <a:rPr lang="ru-RU" sz="2600" b="1" dirty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логический элемент </a:t>
            </a:r>
            <a:r>
              <a:rPr lang="ru-RU" sz="2600" b="1" dirty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«ИЛИ» </a:t>
            </a:r>
            <a:r>
              <a:rPr lang="ru-RU" sz="2600" b="1" dirty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– логическое сложение;</a:t>
            </a:r>
          </a:p>
          <a:p>
            <a:r>
              <a:rPr lang="ru-RU" sz="2600" b="1" dirty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логический элемент </a:t>
            </a:r>
            <a:r>
              <a:rPr lang="ru-RU" sz="2600" b="1" dirty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«НЕ» </a:t>
            </a:r>
            <a:r>
              <a:rPr lang="ru-RU" sz="2600" b="1" dirty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- инверсию.</a:t>
            </a:r>
          </a:p>
          <a:p>
            <a:pPr>
              <a:buNone/>
            </a:pPr>
            <a:r>
              <a:rPr lang="ru-RU" sz="2400" dirty="0"/>
              <a:t> </a:t>
            </a:r>
          </a:p>
          <a:p>
            <a:pPr>
              <a:buNone/>
            </a:pP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Логические элементы компьютера оперируют с сигналами, представляющие собой электрические импульсы. Есть импульс – 1, нет импульса – 0. </a:t>
            </a:r>
          </a:p>
          <a:p>
            <a:pPr>
              <a:buNone/>
            </a:pP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На вход логических элементов поступают сигналы-аргументы, на выходе появляется сигнал-функция.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44BCB27-16A7-4588-B5E4-27794305FCF8}"/>
              </a:ext>
            </a:extLst>
          </p:cNvPr>
          <p:cNvSpPr/>
          <p:nvPr/>
        </p:nvSpPr>
        <p:spPr>
          <a:xfrm>
            <a:off x="152400" y="218880"/>
            <a:ext cx="896982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/>
              <a:t>2. Логические основы устройства компьютера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8229600" cy="914400"/>
          </a:xfrm>
        </p:spPr>
        <p:txBody>
          <a:bodyPr>
            <a:normAutofit/>
          </a:bodyPr>
          <a:lstStyle/>
          <a:p>
            <a:r>
              <a:rPr lang="ru-RU" b="1" dirty="0">
                <a:latin typeface="Bookman Old Style" pitchFamily="18" charset="0"/>
              </a:rPr>
              <a:t>Логический элемент «И»</a:t>
            </a:r>
            <a:endParaRPr lang="ru-RU" dirty="0">
              <a:latin typeface="Bookman Old Style" pitchFamily="18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2133600" y="3886200"/>
            <a:ext cx="5105400" cy="1466910"/>
            <a:chOff x="2133600" y="3886200"/>
            <a:chExt cx="5105400" cy="1466910"/>
          </a:xfrm>
        </p:grpSpPr>
        <p:grpSp>
          <p:nvGrpSpPr>
            <p:cNvPr id="17" name="Группа 16"/>
            <p:cNvGrpSpPr/>
            <p:nvPr/>
          </p:nvGrpSpPr>
          <p:grpSpPr>
            <a:xfrm>
              <a:off x="2209800" y="4038600"/>
              <a:ext cx="4343400" cy="1143000"/>
              <a:chOff x="2057400" y="2514600"/>
              <a:chExt cx="4343400" cy="1143000"/>
            </a:xfrm>
          </p:grpSpPr>
          <p:sp>
            <p:nvSpPr>
              <p:cNvPr id="5" name="Прямоугольник 4"/>
              <p:cNvSpPr/>
              <p:nvPr/>
            </p:nvSpPr>
            <p:spPr>
              <a:xfrm>
                <a:off x="3810000" y="2514600"/>
                <a:ext cx="838200" cy="114300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ru-RU" sz="3200" dirty="0">
                    <a:solidFill>
                      <a:schemeClr val="tx1"/>
                    </a:solidFill>
                    <a:latin typeface="Bookman Old Style" pitchFamily="18" charset="0"/>
                  </a:rPr>
                  <a:t>&amp;</a:t>
                </a:r>
              </a:p>
              <a:p>
                <a:pPr algn="ctr"/>
                <a:endParaRPr lang="ru-RU" sz="1600" b="1" dirty="0">
                  <a:solidFill>
                    <a:schemeClr val="tx1"/>
                  </a:solidFill>
                  <a:latin typeface="Bookman Old Style" pitchFamily="18" charset="0"/>
                </a:endParaRPr>
              </a:p>
              <a:p>
                <a:pPr algn="ctr"/>
                <a:r>
                  <a:rPr lang="ru-RU" sz="1600" b="1" dirty="0">
                    <a:solidFill>
                      <a:schemeClr val="tx1"/>
                    </a:solidFill>
                    <a:latin typeface="Bookman Old Style" pitchFamily="18" charset="0"/>
                  </a:rPr>
                  <a:t>И</a:t>
                </a:r>
              </a:p>
            </p:txBody>
          </p:sp>
          <p:cxnSp>
            <p:nvCxnSpPr>
              <p:cNvPr id="9" name="Прямая со стрелкой 8"/>
              <p:cNvCxnSpPr/>
              <p:nvPr/>
            </p:nvCxnSpPr>
            <p:spPr>
              <a:xfrm>
                <a:off x="2057400" y="2819400"/>
                <a:ext cx="1752600" cy="158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Прямая со стрелкой 14"/>
              <p:cNvCxnSpPr/>
              <p:nvPr/>
            </p:nvCxnSpPr>
            <p:spPr>
              <a:xfrm>
                <a:off x="2057400" y="3352800"/>
                <a:ext cx="1752600" cy="158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Прямая со стрелкой 15"/>
              <p:cNvCxnSpPr/>
              <p:nvPr/>
            </p:nvCxnSpPr>
            <p:spPr>
              <a:xfrm>
                <a:off x="4648200" y="3048000"/>
                <a:ext cx="1752600" cy="158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TextBox 17"/>
            <p:cNvSpPr txBox="1"/>
            <p:nvPr/>
          </p:nvSpPr>
          <p:spPr>
            <a:xfrm>
              <a:off x="2133600" y="3886200"/>
              <a:ext cx="1752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dirty="0">
                  <a:latin typeface="Bookman Old Style" pitchFamily="18" charset="0"/>
                </a:rPr>
                <a:t>А (0,0,1,1)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33600" y="4953000"/>
              <a:ext cx="1752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dirty="0">
                  <a:latin typeface="Bookman Old Style" pitchFamily="18" charset="0"/>
                </a:rPr>
                <a:t>В (0,1,0,1)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486400" y="4114800"/>
              <a:ext cx="1752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Bookman Old Style" pitchFamily="18" charset="0"/>
                </a:rPr>
                <a:t>F</a:t>
              </a:r>
              <a:r>
                <a:rPr lang="ru-RU" sz="2000" dirty="0">
                  <a:latin typeface="Bookman Old Style" pitchFamily="18" charset="0"/>
                </a:rPr>
                <a:t> (0,0,0,1)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457200" y="1371600"/>
            <a:ext cx="8305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</a:rPr>
              <a:t>	На входы А и В логического элемента последовательно подаются четыре пары сигналов различных значений, на выходе получается </a:t>
            </a:r>
            <a:r>
              <a:rPr lang="ru-RU" sz="2400" dirty="0" err="1">
                <a:solidFill>
                  <a:schemeClr val="bg1"/>
                </a:solidFill>
              </a:rPr>
              <a:t>последо-вательность</a:t>
            </a:r>
            <a:r>
              <a:rPr lang="ru-RU" sz="2400" dirty="0">
                <a:solidFill>
                  <a:schemeClr val="bg1"/>
                </a:solidFill>
              </a:rPr>
              <a:t> из четырех сигналов, значения которых определяются в соответствии с таблицей истинности операции логического умножения. 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Bookman Old Style" pitchFamily="18" charset="0"/>
              </a:rPr>
              <a:t>Логический элемент «НЕ»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47799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вход А логического элемента последовательно подаются два сигнала, на выходе получается последовательность из двух сигналов, значения которых определяются в соответствии с таблицей истинности логической инверсии.</a:t>
            </a:r>
          </a:p>
        </p:txBody>
      </p:sp>
      <p:grpSp>
        <p:nvGrpSpPr>
          <p:cNvPr id="17" name="Группа 16"/>
          <p:cNvGrpSpPr/>
          <p:nvPr/>
        </p:nvGrpSpPr>
        <p:grpSpPr>
          <a:xfrm>
            <a:off x="2209800" y="4038600"/>
            <a:ext cx="5105400" cy="1447800"/>
            <a:chOff x="2209800" y="4038600"/>
            <a:chExt cx="5105400" cy="1447800"/>
          </a:xfrm>
        </p:grpSpPr>
        <p:grpSp>
          <p:nvGrpSpPr>
            <p:cNvPr id="14" name="Группа 13"/>
            <p:cNvGrpSpPr/>
            <p:nvPr/>
          </p:nvGrpSpPr>
          <p:grpSpPr>
            <a:xfrm>
              <a:off x="2209800" y="4114800"/>
              <a:ext cx="4495800" cy="1371600"/>
              <a:chOff x="2209800" y="4114800"/>
              <a:chExt cx="4495800" cy="1143000"/>
            </a:xfrm>
          </p:grpSpPr>
          <p:sp>
            <p:nvSpPr>
              <p:cNvPr id="10" name="Прямоугольник 9"/>
              <p:cNvSpPr/>
              <p:nvPr/>
            </p:nvSpPr>
            <p:spPr>
              <a:xfrm>
                <a:off x="3962400" y="4114800"/>
                <a:ext cx="990600" cy="114300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ru-RU" sz="2400" b="1" dirty="0">
                    <a:solidFill>
                      <a:schemeClr val="tx1"/>
                    </a:solidFill>
                    <a:latin typeface="Bookman Old Style" pitchFamily="18" charset="0"/>
                  </a:rPr>
                  <a:t>1</a:t>
                </a:r>
              </a:p>
              <a:p>
                <a:pPr algn="ctr"/>
                <a:endParaRPr lang="ru-RU" sz="1600" b="1" dirty="0">
                  <a:solidFill>
                    <a:schemeClr val="tx1"/>
                  </a:solidFill>
                  <a:latin typeface="Bookman Old Style" pitchFamily="18" charset="0"/>
                </a:endParaRPr>
              </a:p>
              <a:p>
                <a:pPr algn="ctr"/>
                <a:r>
                  <a:rPr lang="ru-RU" sz="1600" b="1" dirty="0">
                    <a:solidFill>
                      <a:schemeClr val="tx1"/>
                    </a:solidFill>
                    <a:latin typeface="Bookman Old Style" pitchFamily="18" charset="0"/>
                  </a:rPr>
                  <a:t>НЕ</a:t>
                </a:r>
              </a:p>
            </p:txBody>
          </p:sp>
          <p:cxnSp>
            <p:nvCxnSpPr>
              <p:cNvPr id="11" name="Прямая со стрелкой 10"/>
              <p:cNvCxnSpPr/>
              <p:nvPr/>
            </p:nvCxnSpPr>
            <p:spPr>
              <a:xfrm>
                <a:off x="2209800" y="4724400"/>
                <a:ext cx="1752600" cy="158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Прямая со стрелкой 12"/>
              <p:cNvCxnSpPr/>
              <p:nvPr/>
            </p:nvCxnSpPr>
            <p:spPr>
              <a:xfrm>
                <a:off x="4953000" y="4648200"/>
                <a:ext cx="1752600" cy="158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TextBox 14"/>
            <p:cNvSpPr txBox="1"/>
            <p:nvPr/>
          </p:nvSpPr>
          <p:spPr>
            <a:xfrm>
              <a:off x="2362200" y="4038600"/>
              <a:ext cx="1524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dirty="0">
                  <a:latin typeface="Bookman Old Style" pitchFamily="18" charset="0"/>
                </a:rPr>
                <a:t>А (0,1)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867400" y="4038600"/>
              <a:ext cx="1447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Bookman Old Style" pitchFamily="18" charset="0"/>
                </a:rPr>
                <a:t>F</a:t>
              </a:r>
              <a:r>
                <a:rPr lang="ru-RU" sz="2000" dirty="0">
                  <a:latin typeface="Bookman Old Style" pitchFamily="18" charset="0"/>
                </a:rPr>
                <a:t> (1,0)</a:t>
              </a:r>
            </a:p>
          </p:txBody>
        </p:sp>
        <p:sp>
          <p:nvSpPr>
            <p:cNvPr id="12" name="Блок-схема: узел 11"/>
            <p:cNvSpPr/>
            <p:nvPr/>
          </p:nvSpPr>
          <p:spPr>
            <a:xfrm>
              <a:off x="4800600" y="4648200"/>
              <a:ext cx="304800" cy="304800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67494"/>
            <a:ext cx="8534400" cy="1399032"/>
          </a:xfrm>
        </p:spPr>
        <p:txBody>
          <a:bodyPr/>
          <a:lstStyle/>
          <a:p>
            <a:r>
              <a:rPr lang="ru-RU" b="1" dirty="0">
                <a:latin typeface="Bookman Old Style" pitchFamily="18" charset="0"/>
              </a:rPr>
              <a:t>Логический элемент </a:t>
            </a:r>
            <a:r>
              <a:rPr lang="ru-RU" sz="4000" b="1" dirty="0">
                <a:latin typeface="Bookman Old Style" pitchFamily="18" charset="0"/>
              </a:rPr>
              <a:t>«ИЛИ»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1752600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chemeClr val="bg1"/>
                </a:solidFill>
              </a:rPr>
              <a:t>На входы А и В логического элемента последовательно подаются четыре пары сигналов различных значений, на выходе получается последовательность из четырех сигналов, значения которых определяются в соответствии с таблицей истинности операции логического сложения.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2133600" y="3124200"/>
            <a:ext cx="5105400" cy="1466910"/>
            <a:chOff x="2133600" y="3124200"/>
            <a:chExt cx="5105400" cy="1466910"/>
          </a:xfrm>
        </p:grpSpPr>
        <p:grpSp>
          <p:nvGrpSpPr>
            <p:cNvPr id="4" name="Группа 3"/>
            <p:cNvGrpSpPr/>
            <p:nvPr/>
          </p:nvGrpSpPr>
          <p:grpSpPr>
            <a:xfrm>
              <a:off x="2209800" y="3276600"/>
              <a:ext cx="4495800" cy="1143000"/>
              <a:chOff x="2057400" y="2514600"/>
              <a:chExt cx="4495800" cy="1143000"/>
            </a:xfrm>
          </p:grpSpPr>
          <p:sp>
            <p:nvSpPr>
              <p:cNvPr id="5" name="Прямоугольник 4"/>
              <p:cNvSpPr/>
              <p:nvPr/>
            </p:nvSpPr>
            <p:spPr>
              <a:xfrm>
                <a:off x="3810000" y="2514600"/>
                <a:ext cx="838200" cy="114300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ru-RU" sz="2400" b="1" dirty="0">
                    <a:solidFill>
                      <a:schemeClr val="tx1"/>
                    </a:solidFill>
                    <a:latin typeface="Bookman Old Style" pitchFamily="18" charset="0"/>
                  </a:rPr>
                  <a:t>1</a:t>
                </a:r>
              </a:p>
              <a:p>
                <a:pPr algn="ctr"/>
                <a:endParaRPr lang="ru-RU" sz="1400" b="1" dirty="0">
                  <a:solidFill>
                    <a:schemeClr val="tx1"/>
                  </a:solidFill>
                  <a:latin typeface="Bookman Old Style" pitchFamily="18" charset="0"/>
                </a:endParaRPr>
              </a:p>
              <a:p>
                <a:pPr algn="ctr"/>
                <a:endParaRPr lang="ru-RU" sz="1400" b="1" dirty="0">
                  <a:solidFill>
                    <a:schemeClr val="tx1"/>
                  </a:solidFill>
                  <a:latin typeface="Bookman Old Style" pitchFamily="18" charset="0"/>
                </a:endParaRPr>
              </a:p>
              <a:p>
                <a:pPr algn="ctr"/>
                <a:r>
                  <a:rPr lang="ru-RU" sz="1400" b="1" dirty="0">
                    <a:solidFill>
                      <a:schemeClr val="tx1"/>
                    </a:solidFill>
                    <a:latin typeface="Bookman Old Style" pitchFamily="18" charset="0"/>
                  </a:rPr>
                  <a:t>ИЛИ</a:t>
                </a:r>
              </a:p>
            </p:txBody>
          </p:sp>
          <p:cxnSp>
            <p:nvCxnSpPr>
              <p:cNvPr id="6" name="Прямая со стрелкой 5"/>
              <p:cNvCxnSpPr/>
              <p:nvPr/>
            </p:nvCxnSpPr>
            <p:spPr>
              <a:xfrm>
                <a:off x="2057400" y="2819400"/>
                <a:ext cx="1752600" cy="158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Прямая со стрелкой 6"/>
              <p:cNvCxnSpPr/>
              <p:nvPr/>
            </p:nvCxnSpPr>
            <p:spPr>
              <a:xfrm>
                <a:off x="2057400" y="3352800"/>
                <a:ext cx="1752600" cy="158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Прямая со стрелкой 7"/>
              <p:cNvCxnSpPr/>
              <p:nvPr/>
            </p:nvCxnSpPr>
            <p:spPr>
              <a:xfrm>
                <a:off x="4648200" y="3048000"/>
                <a:ext cx="1905000" cy="158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TextBox 13"/>
            <p:cNvSpPr txBox="1"/>
            <p:nvPr/>
          </p:nvSpPr>
          <p:spPr>
            <a:xfrm>
              <a:off x="2133600" y="3124200"/>
              <a:ext cx="1752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dirty="0">
                  <a:latin typeface="Bookman Old Style" pitchFamily="18" charset="0"/>
                </a:rPr>
                <a:t>А (0,0,1,1)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133600" y="4191000"/>
              <a:ext cx="1752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dirty="0">
                  <a:latin typeface="Bookman Old Style" pitchFamily="18" charset="0"/>
                </a:rPr>
                <a:t>В (0,1,0,1)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486400" y="3352800"/>
              <a:ext cx="1752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Bookman Old Style" pitchFamily="18" charset="0"/>
                </a:rPr>
                <a:t>F</a:t>
              </a:r>
              <a:r>
                <a:rPr lang="ru-RU" sz="2000" dirty="0">
                  <a:latin typeface="Bookman Old Style" pitchFamily="18" charset="0"/>
                </a:rPr>
                <a:t> (0,1,1,1)</a:t>
              </a: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04106"/>
          </a:xfrm>
        </p:spPr>
        <p:txBody>
          <a:bodyPr/>
          <a:lstStyle/>
          <a:p>
            <a:r>
              <a:rPr lang="ru-RU" dirty="0"/>
              <a:t>Сумматор двоичных чисел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2231992"/>
          </a:xfrm>
        </p:spPr>
        <p:txBody>
          <a:bodyPr>
            <a:normAutofit lnSpcReduction="10000"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целях упрощения работы компьютера все математические операции в процессоре сводятся к сложению двоичных чисел</a:t>
            </a:r>
            <a:r>
              <a:rPr lang="ru-RU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u="sng" dirty="0">
                <a:solidFill>
                  <a:schemeClr val="accent5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Сумматор – это логическая электронная схема, выполняющая сложение двоичных чисел</a:t>
            </a:r>
            <a:r>
              <a:rPr lang="ru-RU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Главной частью процессора  является сумматор, который и обеспечивает такое сложение.</a:t>
            </a:r>
          </a:p>
        </p:txBody>
      </p:sp>
      <p:grpSp>
        <p:nvGrpSpPr>
          <p:cNvPr id="19" name="Группа 18"/>
          <p:cNvGrpSpPr/>
          <p:nvPr/>
        </p:nvGrpSpPr>
        <p:grpSpPr>
          <a:xfrm>
            <a:off x="457200" y="3581400"/>
            <a:ext cx="8153400" cy="2809220"/>
            <a:chOff x="457200" y="3657600"/>
            <a:chExt cx="8153400" cy="2809220"/>
          </a:xfrm>
        </p:grpSpPr>
        <p:cxnSp>
          <p:nvCxnSpPr>
            <p:cNvPr id="9" name="Прямая со стрелкой 8"/>
            <p:cNvCxnSpPr/>
            <p:nvPr/>
          </p:nvCxnSpPr>
          <p:spPr>
            <a:xfrm>
              <a:off x="457200" y="5334000"/>
              <a:ext cx="17526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1066800" y="3657600"/>
              <a:ext cx="457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>
                  <a:latin typeface="Times New Roman" pitchFamily="18" charset="0"/>
                  <a:cs typeface="Times New Roman" pitchFamily="18" charset="0"/>
                </a:rPr>
                <a:t>А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143000" y="4267200"/>
              <a:ext cx="457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>
                  <a:latin typeface="Times New Roman" pitchFamily="18" charset="0"/>
                  <a:cs typeface="Times New Roman" pitchFamily="18" charset="0"/>
                </a:rPr>
                <a:t>В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143000" y="4800600"/>
              <a:ext cx="685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>
                  <a:latin typeface="Times New Roman" pitchFamily="18" charset="0"/>
                  <a:cs typeface="Times New Roman" pitchFamily="18" charset="0"/>
                </a:rPr>
                <a:t>Р</a:t>
              </a:r>
              <a:r>
                <a:rPr lang="ru-RU" sz="2800" baseline="-25000" dirty="0">
                  <a:latin typeface="Times New Roman" pitchFamily="18" charset="0"/>
                  <a:cs typeface="Times New Roman" pitchFamily="18" charset="0"/>
                </a:rPr>
                <a:t> 0</a:t>
              </a:r>
              <a:endParaRPr lang="ru-RU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105400" y="4343400"/>
              <a:ext cx="685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>
                  <a:latin typeface="Times New Roman" pitchFamily="18" charset="0"/>
                  <a:cs typeface="Times New Roman" pitchFamily="18" charset="0"/>
                </a:rPr>
                <a:t>Р</a:t>
              </a:r>
              <a:r>
                <a:rPr lang="ru-RU" sz="2800" baseline="-25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3" name="Группа 22"/>
            <p:cNvGrpSpPr/>
            <p:nvPr/>
          </p:nvGrpSpPr>
          <p:grpSpPr>
            <a:xfrm>
              <a:off x="457200" y="3962400"/>
              <a:ext cx="4648200" cy="1905794"/>
              <a:chOff x="2209800" y="3810000"/>
              <a:chExt cx="4953000" cy="1905794"/>
            </a:xfrm>
          </p:grpSpPr>
          <p:grpSp>
            <p:nvGrpSpPr>
              <p:cNvPr id="4" name="Группа 3"/>
              <p:cNvGrpSpPr/>
              <p:nvPr/>
            </p:nvGrpSpPr>
            <p:grpSpPr>
              <a:xfrm>
                <a:off x="2209800" y="3810000"/>
                <a:ext cx="4953000" cy="1676400"/>
                <a:chOff x="2057400" y="2514600"/>
                <a:chExt cx="4953000" cy="1676400"/>
              </a:xfrm>
            </p:grpSpPr>
            <p:sp>
              <p:nvSpPr>
                <p:cNvPr id="5" name="Прямоугольник 4"/>
                <p:cNvSpPr/>
                <p:nvPr/>
              </p:nvSpPr>
              <p:spPr>
                <a:xfrm>
                  <a:off x="3810000" y="2514600"/>
                  <a:ext cx="1447800" cy="1676400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4800" dirty="0">
                      <a:solidFill>
                        <a:schemeClr val="tx1"/>
                      </a:solidFill>
                      <a:latin typeface="Bookman Old Style" pitchFamily="18" charset="0"/>
                    </a:rPr>
                    <a:t>Σ</a:t>
                  </a:r>
                </a:p>
              </p:txBody>
            </p:sp>
            <p:cxnSp>
              <p:nvCxnSpPr>
                <p:cNvPr id="6" name="Прямая со стрелкой 5"/>
                <p:cNvCxnSpPr/>
                <p:nvPr/>
              </p:nvCxnSpPr>
              <p:spPr>
                <a:xfrm>
                  <a:off x="2057400" y="2819400"/>
                  <a:ext cx="1752600" cy="1588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Прямая со стрелкой 6"/>
                <p:cNvCxnSpPr/>
                <p:nvPr/>
              </p:nvCxnSpPr>
              <p:spPr>
                <a:xfrm>
                  <a:off x="2057400" y="3352800"/>
                  <a:ext cx="1752600" cy="1588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Прямая со стрелкой 7"/>
                <p:cNvCxnSpPr/>
                <p:nvPr/>
              </p:nvCxnSpPr>
              <p:spPr>
                <a:xfrm>
                  <a:off x="5257800" y="3048000"/>
                  <a:ext cx="1752600" cy="1588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7" name="Прямая соединительная линия 16"/>
              <p:cNvCxnSpPr/>
              <p:nvPr/>
            </p:nvCxnSpPr>
            <p:spPr>
              <a:xfrm>
                <a:off x="5410200" y="5029200"/>
                <a:ext cx="1066800" cy="1588"/>
              </a:xfrm>
              <a:prstGeom prst="line">
                <a:avLst/>
              </a:prstGeom>
              <a:ln w="508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Прямая со стрелкой 20"/>
              <p:cNvCxnSpPr/>
              <p:nvPr/>
            </p:nvCxnSpPr>
            <p:spPr>
              <a:xfrm rot="5400000">
                <a:off x="6134100" y="5372100"/>
                <a:ext cx="685800" cy="1588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" name="TextBox 21"/>
            <p:cNvSpPr txBox="1"/>
            <p:nvPr/>
          </p:nvSpPr>
          <p:spPr>
            <a:xfrm>
              <a:off x="4267200" y="5943600"/>
              <a:ext cx="457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S</a:t>
              </a:r>
              <a:endParaRPr lang="ru-RU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019800" y="3810000"/>
              <a:ext cx="2590800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Одноразрядный сумматор должен иметь три входа: А, В – слагаемые и Р</a:t>
              </a:r>
              <a:r>
                <a:rPr lang="ru-RU" baseline="-25000" dirty="0"/>
                <a:t>0 </a:t>
              </a:r>
              <a:r>
                <a:rPr lang="ru-RU" dirty="0"/>
                <a:t> - перенос из младшего разряда и выходы: </a:t>
              </a:r>
              <a:r>
                <a:rPr lang="en-US" dirty="0"/>
                <a:t>S</a:t>
              </a:r>
              <a:r>
                <a:rPr lang="ru-RU" dirty="0"/>
                <a:t> – сумма и Р - перенос</a:t>
              </a: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75506"/>
          </a:xfrm>
        </p:spPr>
        <p:txBody>
          <a:bodyPr/>
          <a:lstStyle/>
          <a:p>
            <a:pPr algn="ctr"/>
            <a:r>
              <a:rPr lang="ru-RU" dirty="0"/>
              <a:t>Таблица сложения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219200" y="1447800"/>
          <a:ext cx="6583680" cy="225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Слагаемые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Перенос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Сумма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</a:t>
                      </a:r>
                      <a:endParaRPr lang="ru-RU" sz="2000" b="1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0</a:t>
                      </a:r>
                      <a:endParaRPr lang="ru-RU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0</a:t>
                      </a:r>
                      <a:endParaRPr lang="ru-RU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0</a:t>
                      </a:r>
                      <a:endParaRPr lang="ru-RU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0</a:t>
                      </a:r>
                      <a:endParaRPr lang="ru-RU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0</a:t>
                      </a:r>
                      <a:endParaRPr lang="ru-RU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1</a:t>
                      </a:r>
                      <a:endParaRPr lang="ru-RU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0</a:t>
                      </a:r>
                      <a:endParaRPr lang="ru-RU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1</a:t>
                      </a:r>
                      <a:endParaRPr lang="ru-RU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1</a:t>
                      </a:r>
                      <a:endParaRPr lang="ru-RU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0</a:t>
                      </a:r>
                      <a:endParaRPr lang="ru-RU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0</a:t>
                      </a:r>
                      <a:endParaRPr lang="ru-RU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1</a:t>
                      </a:r>
                      <a:endParaRPr lang="ru-RU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1</a:t>
                      </a:r>
                      <a:endParaRPr lang="ru-RU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1</a:t>
                      </a:r>
                      <a:endParaRPr lang="ru-RU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1</a:t>
                      </a:r>
                      <a:endParaRPr lang="ru-RU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0</a:t>
                      </a:r>
                      <a:endParaRPr lang="ru-RU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4191000"/>
            <a:ext cx="8077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</a:rPr>
              <a:t>Р = А </a:t>
            </a:r>
            <a:r>
              <a:rPr lang="en-US" sz="2400" dirty="0">
                <a:solidFill>
                  <a:schemeClr val="bg1"/>
                </a:solidFill>
              </a:rPr>
              <a:t>&amp; </a:t>
            </a:r>
            <a:r>
              <a:rPr lang="ru-RU" sz="2400" dirty="0">
                <a:solidFill>
                  <a:schemeClr val="bg1"/>
                </a:solidFill>
              </a:rPr>
              <a:t>В  </a:t>
            </a:r>
            <a:r>
              <a:rPr lang="ru-RU" dirty="0">
                <a:solidFill>
                  <a:schemeClr val="bg1"/>
                </a:solidFill>
              </a:rPr>
              <a:t>перенос можно реализовать с помощью операции логического умножения</a:t>
            </a:r>
            <a:r>
              <a:rPr lang="en-US" sz="2400" dirty="0">
                <a:solidFill>
                  <a:schemeClr val="bg1"/>
                </a:solidFill>
              </a:rPr>
              <a:t>	     </a:t>
            </a:r>
            <a:endParaRPr lang="ru-RU" sz="2400" dirty="0">
              <a:solidFill>
                <a:schemeClr val="bg1"/>
              </a:solidFill>
            </a:endParaRPr>
          </a:p>
          <a:p>
            <a:r>
              <a:rPr lang="ru-RU" dirty="0">
                <a:solidFill>
                  <a:schemeClr val="bg1"/>
                </a:solidFill>
              </a:rPr>
              <a:t>Логическое выражение, по которому можно определить сумму </a:t>
            </a:r>
            <a:r>
              <a:rPr lang="en-US" dirty="0">
                <a:solidFill>
                  <a:schemeClr val="bg1"/>
                </a:solidFill>
              </a:rPr>
              <a:t>S </a:t>
            </a:r>
            <a:r>
              <a:rPr lang="ru-RU" dirty="0">
                <a:solidFill>
                  <a:schemeClr val="bg1"/>
                </a:solidFill>
              </a:rPr>
              <a:t>, записывается следующим образом: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S = (A v B) &amp; </a:t>
            </a:r>
            <a:r>
              <a:rPr lang="ru-RU" sz="2400" dirty="0">
                <a:solidFill>
                  <a:schemeClr val="bg1"/>
                </a:solidFill>
              </a:rPr>
              <a:t>(А </a:t>
            </a:r>
            <a:r>
              <a:rPr lang="en-US" sz="2400" dirty="0">
                <a:solidFill>
                  <a:schemeClr val="bg1"/>
                </a:solidFill>
              </a:rPr>
              <a:t>&amp; </a:t>
            </a:r>
            <a:r>
              <a:rPr lang="ru-RU" sz="2400" dirty="0">
                <a:solidFill>
                  <a:schemeClr val="bg1"/>
                </a:solidFill>
              </a:rPr>
              <a:t>В)</a:t>
            </a:r>
            <a:r>
              <a:rPr lang="ru-RU" sz="1600" dirty="0">
                <a:solidFill>
                  <a:schemeClr val="bg1"/>
                </a:solidFill>
              </a:rPr>
              <a:t>  </a:t>
            </a:r>
            <a:endParaRPr lang="ru-RU" sz="2400" dirty="0">
              <a:solidFill>
                <a:schemeClr val="bg1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6781800" y="5334000"/>
            <a:ext cx="762000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75506"/>
          </a:xfrm>
        </p:spPr>
        <p:txBody>
          <a:bodyPr/>
          <a:lstStyle/>
          <a:p>
            <a:pPr algn="ctr"/>
            <a:r>
              <a:rPr lang="ru-RU" b="1" dirty="0"/>
              <a:t>Триггер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2133600"/>
          </a:xfrm>
        </p:spPr>
        <p:txBody>
          <a:bodyPr>
            <a:normAutofit lnSpcReduction="10000"/>
          </a:bodyPr>
          <a:lstStyle/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Важнейшей структурной единицей оперативной памяти ПК, а также внутренних регистров процессора является триггер</a:t>
            </a:r>
          </a:p>
          <a:p>
            <a:r>
              <a:rPr lang="ru-RU" sz="2200" u="sng" dirty="0">
                <a:solidFill>
                  <a:schemeClr val="accent5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Это устройство позволяет запоминать, хранить и считывать информацию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(каждый триггер может хранить 1 бит информации). Триггер можно построить из двух логических элементов «ИЛИ» и двух элементов «НЕ».</a:t>
            </a:r>
          </a:p>
        </p:txBody>
      </p:sp>
      <p:grpSp>
        <p:nvGrpSpPr>
          <p:cNvPr id="36" name="Группа 35"/>
          <p:cNvGrpSpPr/>
          <p:nvPr/>
        </p:nvGrpSpPr>
        <p:grpSpPr>
          <a:xfrm>
            <a:off x="228600" y="2895600"/>
            <a:ext cx="8686800" cy="3785652"/>
            <a:chOff x="228600" y="2895600"/>
            <a:chExt cx="8686800" cy="3785652"/>
          </a:xfrm>
        </p:grpSpPr>
        <p:sp>
          <p:nvSpPr>
            <p:cNvPr id="5" name="TextBox 4"/>
            <p:cNvSpPr txBox="1"/>
            <p:nvPr/>
          </p:nvSpPr>
          <p:spPr>
            <a:xfrm>
              <a:off x="1371600" y="3886200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dirty="0"/>
                <a:t>ИЛИ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371600" y="5486400"/>
              <a:ext cx="82105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b="1" dirty="0"/>
                <a:t>ИЛИ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3505200" y="3886200"/>
              <a:ext cx="55496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b="1" dirty="0"/>
                <a:t>НЕ</a:t>
              </a: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1371600" y="3733800"/>
              <a:ext cx="838200" cy="762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371600" y="5334000"/>
              <a:ext cx="838200" cy="762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3352800" y="3733800"/>
              <a:ext cx="838200" cy="762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3581400" y="5486400"/>
              <a:ext cx="55496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b="1" dirty="0"/>
                <a:t>НЕ</a:t>
              </a: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3429000" y="5334000"/>
              <a:ext cx="838200" cy="762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>
              <a:off x="838200" y="4572000"/>
              <a:ext cx="3962400" cy="609600"/>
            </a:xfrm>
            <a:prstGeom prst="line">
              <a:avLst/>
            </a:prstGeom>
            <a:ln w="28575">
              <a:solidFill>
                <a:schemeClr val="tx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 flipV="1">
              <a:off x="838200" y="4495800"/>
              <a:ext cx="3962400" cy="762000"/>
            </a:xfrm>
            <a:prstGeom prst="line">
              <a:avLst/>
            </a:prstGeom>
            <a:ln w="28575">
              <a:solidFill>
                <a:schemeClr val="tx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 стрелкой 19"/>
            <p:cNvCxnSpPr/>
            <p:nvPr/>
          </p:nvCxnSpPr>
          <p:spPr>
            <a:xfrm>
              <a:off x="381000" y="5943600"/>
              <a:ext cx="990600" cy="1588"/>
            </a:xfrm>
            <a:prstGeom prst="straightConnector1">
              <a:avLst/>
            </a:prstGeom>
            <a:ln w="28575">
              <a:solidFill>
                <a:schemeClr val="tx1">
                  <a:lumMod val="9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 стрелкой 20"/>
            <p:cNvCxnSpPr>
              <a:endCxn id="9" idx="1"/>
            </p:cNvCxnSpPr>
            <p:nvPr/>
          </p:nvCxnSpPr>
          <p:spPr>
            <a:xfrm>
              <a:off x="2209800" y="4114800"/>
              <a:ext cx="1143000" cy="1588"/>
            </a:xfrm>
            <a:prstGeom prst="straightConnector1">
              <a:avLst/>
            </a:prstGeom>
            <a:ln w="28575">
              <a:solidFill>
                <a:schemeClr val="tx1">
                  <a:lumMod val="9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 стрелкой 21"/>
            <p:cNvCxnSpPr/>
            <p:nvPr/>
          </p:nvCxnSpPr>
          <p:spPr>
            <a:xfrm>
              <a:off x="4267200" y="5715000"/>
              <a:ext cx="1295400" cy="1588"/>
            </a:xfrm>
            <a:prstGeom prst="straightConnector1">
              <a:avLst/>
            </a:prstGeom>
            <a:ln w="28575">
              <a:solidFill>
                <a:schemeClr val="tx1">
                  <a:lumMod val="9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5400000">
              <a:off x="4534694" y="5447506"/>
              <a:ext cx="532606" cy="794"/>
            </a:xfrm>
            <a:prstGeom prst="line">
              <a:avLst/>
            </a:prstGeom>
            <a:ln w="28575">
              <a:solidFill>
                <a:schemeClr val="tx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5400000">
              <a:off x="685800" y="5410200"/>
              <a:ext cx="304800" cy="1588"/>
            </a:xfrm>
            <a:prstGeom prst="line">
              <a:avLst/>
            </a:prstGeom>
            <a:ln w="28575">
              <a:solidFill>
                <a:schemeClr val="tx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 стрелкой 28"/>
            <p:cNvCxnSpPr/>
            <p:nvPr/>
          </p:nvCxnSpPr>
          <p:spPr>
            <a:xfrm>
              <a:off x="838200" y="5562600"/>
              <a:ext cx="533400" cy="1588"/>
            </a:xfrm>
            <a:prstGeom prst="straightConnector1">
              <a:avLst/>
            </a:prstGeom>
            <a:ln w="28575">
              <a:solidFill>
                <a:schemeClr val="tx1">
                  <a:lumMod val="9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5400000" flipH="1" flipV="1">
              <a:off x="685800" y="4419600"/>
              <a:ext cx="304800" cy="1588"/>
            </a:xfrm>
            <a:prstGeom prst="line">
              <a:avLst/>
            </a:prstGeom>
            <a:ln w="28575">
              <a:solidFill>
                <a:schemeClr val="tx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 стрелкой 32"/>
            <p:cNvCxnSpPr/>
            <p:nvPr/>
          </p:nvCxnSpPr>
          <p:spPr>
            <a:xfrm>
              <a:off x="838200" y="4267200"/>
              <a:ext cx="533400" cy="1588"/>
            </a:xfrm>
            <a:prstGeom prst="straightConnector1">
              <a:avLst/>
            </a:prstGeom>
            <a:ln w="28575">
              <a:solidFill>
                <a:schemeClr val="tx1">
                  <a:lumMod val="9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5400000" flipH="1" flipV="1">
              <a:off x="4610100" y="4305300"/>
              <a:ext cx="381000" cy="1588"/>
            </a:xfrm>
            <a:prstGeom prst="line">
              <a:avLst/>
            </a:prstGeom>
            <a:ln w="28575">
              <a:solidFill>
                <a:schemeClr val="tx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>
              <a:endCxn id="9" idx="3"/>
            </p:cNvCxnSpPr>
            <p:nvPr/>
          </p:nvCxnSpPr>
          <p:spPr>
            <a:xfrm rot="10800000">
              <a:off x="4191000" y="4114800"/>
              <a:ext cx="609600" cy="1588"/>
            </a:xfrm>
            <a:prstGeom prst="line">
              <a:avLst/>
            </a:prstGeom>
            <a:ln w="28575">
              <a:solidFill>
                <a:schemeClr val="tx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 стрелкой 39"/>
            <p:cNvCxnSpPr>
              <a:stCxn id="6" idx="3"/>
            </p:cNvCxnSpPr>
            <p:nvPr/>
          </p:nvCxnSpPr>
          <p:spPr>
            <a:xfrm>
              <a:off x="2209800" y="5715000"/>
              <a:ext cx="1219200" cy="1588"/>
            </a:xfrm>
            <a:prstGeom prst="straightConnector1">
              <a:avLst/>
            </a:prstGeom>
            <a:ln w="28575">
              <a:solidFill>
                <a:schemeClr val="tx1">
                  <a:lumMod val="9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 стрелкой 45"/>
            <p:cNvCxnSpPr/>
            <p:nvPr/>
          </p:nvCxnSpPr>
          <p:spPr>
            <a:xfrm>
              <a:off x="381000" y="3886200"/>
              <a:ext cx="990600" cy="1588"/>
            </a:xfrm>
            <a:prstGeom prst="straightConnector1">
              <a:avLst/>
            </a:prstGeom>
            <a:ln w="28575">
              <a:solidFill>
                <a:schemeClr val="tx1">
                  <a:lumMod val="9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228600" y="350520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S</a:t>
              </a:r>
              <a:endParaRPr lang="ru-RU" sz="2000" b="1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181600" y="586740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Q</a:t>
              </a:r>
              <a:endParaRPr lang="ru-RU" sz="2000" b="1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81000" y="601980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R</a:t>
              </a:r>
              <a:endParaRPr lang="ru-RU" sz="2000" b="1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28600" y="403860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1</a:t>
              </a:r>
              <a:endParaRPr lang="ru-RU" sz="2000" b="1" dirty="0"/>
            </a:p>
          </p:txBody>
        </p:sp>
        <p:sp>
          <p:nvSpPr>
            <p:cNvPr id="52" name="Прямоугольник 51"/>
            <p:cNvSpPr/>
            <p:nvPr/>
          </p:nvSpPr>
          <p:spPr>
            <a:xfrm>
              <a:off x="2590800" y="3657600"/>
              <a:ext cx="31451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/>
                <a:t>1</a:t>
              </a:r>
              <a:endParaRPr lang="ru-RU" b="1" dirty="0"/>
            </a:p>
          </p:txBody>
        </p:sp>
        <p:sp>
          <p:nvSpPr>
            <p:cNvPr id="53" name="Прямоугольник 52"/>
            <p:cNvSpPr/>
            <p:nvPr/>
          </p:nvSpPr>
          <p:spPr>
            <a:xfrm>
              <a:off x="5029200" y="5257800"/>
              <a:ext cx="31451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/>
                <a:t>1</a:t>
              </a:r>
              <a:endParaRPr lang="ru-RU" b="1" dirty="0"/>
            </a:p>
          </p:txBody>
        </p:sp>
        <p:sp>
          <p:nvSpPr>
            <p:cNvPr id="54" name="Прямоугольник 53"/>
            <p:cNvSpPr/>
            <p:nvPr/>
          </p:nvSpPr>
          <p:spPr>
            <a:xfrm>
              <a:off x="2590800" y="5257800"/>
              <a:ext cx="31451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/>
                <a:t>0</a:t>
              </a:r>
              <a:endParaRPr lang="ru-RU" b="1" dirty="0"/>
            </a:p>
          </p:txBody>
        </p:sp>
        <p:sp>
          <p:nvSpPr>
            <p:cNvPr id="55" name="Прямоугольник 54"/>
            <p:cNvSpPr/>
            <p:nvPr/>
          </p:nvSpPr>
          <p:spPr>
            <a:xfrm>
              <a:off x="381000" y="5486400"/>
              <a:ext cx="31451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/>
                <a:t>0</a:t>
              </a:r>
              <a:endParaRPr lang="ru-RU" b="1" dirty="0"/>
            </a:p>
          </p:txBody>
        </p:sp>
        <p:sp>
          <p:nvSpPr>
            <p:cNvPr id="56" name="Прямоугольник 55"/>
            <p:cNvSpPr/>
            <p:nvPr/>
          </p:nvSpPr>
          <p:spPr>
            <a:xfrm>
              <a:off x="4953000" y="3962400"/>
              <a:ext cx="31451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/>
                <a:t>0</a:t>
              </a:r>
              <a:endParaRPr lang="ru-RU" b="1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867400" y="2895600"/>
              <a:ext cx="3048000" cy="3785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>
                  <a:latin typeface="Times New Roman" pitchFamily="18" charset="0"/>
                  <a:cs typeface="Times New Roman" pitchFamily="18" charset="0"/>
                </a:rPr>
                <a:t>На входы триггера подан сигнал «0», и триггер хранит «0». Для записи «1» на вход 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ru-RU" sz="2400" dirty="0">
                  <a:latin typeface="Times New Roman" pitchFamily="18" charset="0"/>
                  <a:cs typeface="Times New Roman" pitchFamily="18" charset="0"/>
                </a:rPr>
                <a:t> – сигнал «1». После прохождения сигнала по схеме, триггер запомнил «1», т.е. с выхода 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ru-RU" sz="2400" dirty="0">
                  <a:latin typeface="Times New Roman" pitchFamily="18" charset="0"/>
                  <a:cs typeface="Times New Roman" pitchFamily="18" charset="0"/>
                </a:rPr>
                <a:t> можно считать «1».</a:t>
              </a: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799306"/>
          </a:xfrm>
        </p:spPr>
        <p:txBody>
          <a:bodyPr/>
          <a:lstStyle/>
          <a:p>
            <a:pPr algn="ctr"/>
            <a:r>
              <a:rPr lang="ru-RU" dirty="0"/>
              <a:t>Работа триггера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8153399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5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35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35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026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Вход  </a:t>
                      </a:r>
                      <a:r>
                        <a:rPr lang="en-US" dirty="0"/>
                        <a:t>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Вход  </a:t>
                      </a:r>
                      <a:r>
                        <a:rPr lang="en-US" dirty="0"/>
                        <a:t>R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Выход  </a:t>
                      </a:r>
                      <a:r>
                        <a:rPr lang="en-US" dirty="0"/>
                        <a:t>Q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Режим триггера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Установка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Установка 0</a:t>
                      </a:r>
                      <a:r>
                        <a:rPr lang="ru-RU" baseline="0" dirty="0"/>
                        <a:t> 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Последние значения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Хранение информации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/>
                        <a:t>Запрещено !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3962400"/>
            <a:ext cx="8382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	Так  как триггер может хранить только 1 бит информации, то несколько триггеров объединяют вместе.  Полученное устройство называется </a:t>
            </a:r>
            <a:r>
              <a:rPr lang="ru-RU" sz="2000" b="1" u="sng" dirty="0"/>
              <a:t>регистром.  </a:t>
            </a:r>
          </a:p>
          <a:p>
            <a:r>
              <a:rPr lang="ru-RU" sz="2000" dirty="0"/>
              <a:t>	Регистры содержатся во всех  вычислительных узлах компьютера: центральный процессор, память, периферийные устройства и позволяет также обрабатывать информацию. В регистре может быть 8, 16, 32 и 64 триггера.</a:t>
            </a:r>
            <a:endParaRPr lang="ru-RU" sz="2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8F8F1FB3-3004-4E31-AEF2-24113D1B705B}"/>
              </a:ext>
            </a:extLst>
          </p:cNvPr>
          <p:cNvSpPr>
            <a:spLocks noGrp="1" noRot="1" noChangeArrowheads="1"/>
          </p:cNvSpPr>
          <p:nvPr>
            <p:ph type="subTitle" idx="1"/>
          </p:nvPr>
        </p:nvSpPr>
        <p:spPr>
          <a:xfrm>
            <a:off x="152400" y="2133600"/>
            <a:ext cx="8305800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4000" dirty="0"/>
              <a:t>Логика – это наука о формах и способах мышления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51D7160-356A-47A8-A654-F5C334C85B3C}"/>
              </a:ext>
            </a:extLst>
          </p:cNvPr>
          <p:cNvSpPr/>
          <p:nvPr/>
        </p:nvSpPr>
        <p:spPr>
          <a:xfrm>
            <a:off x="1447800" y="406956"/>
            <a:ext cx="6477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/>
              <a:t>1. Основы логики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>
            <a:extLst>
              <a:ext uri="{FF2B5EF4-FFF2-40B4-BE49-F238E27FC236}">
                <a16:creationId xmlns:a16="http://schemas.microsoft.com/office/drawing/2014/main" id="{02DA7F36-A502-4D16-80EA-3A8D23094100}"/>
              </a:ext>
            </a:extLst>
          </p:cNvPr>
          <p:cNvSpPr>
            <a:spLocks noGrp="1" noRot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i="1" u="sng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Понятие</a:t>
            </a:r>
            <a:r>
              <a:rPr lang="ru-RU" b="1" i="1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 – </a:t>
            </a:r>
            <a:r>
              <a:rPr lang="ru-RU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это форма мышления, фиксирующая основные, существенные признаки объекта.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i="1" u="sng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Высказывание</a:t>
            </a:r>
            <a:r>
              <a:rPr lang="ru-RU" b="1" i="1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 – </a:t>
            </a:r>
            <a:r>
              <a:rPr lang="ru-RU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это форма мышления, в которой что-либо утверждается или отрицается о свойствах предметов и отношениях между ними. Высказывание может быть либо </a:t>
            </a:r>
            <a:r>
              <a:rPr lang="ru-RU" b="1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истинно</a:t>
            </a:r>
            <a:r>
              <a:rPr lang="ru-RU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, либо </a:t>
            </a:r>
            <a:r>
              <a:rPr lang="ru-RU" b="1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ложно.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i="1" u="sng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Умозаключение</a:t>
            </a:r>
            <a:r>
              <a:rPr lang="ru-RU" b="1" i="1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 - </a:t>
            </a:r>
            <a:r>
              <a:rPr lang="ru-RU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это форма мышления, с помощью которой из одного или нескольких суждений может быть получено новое суждение.</a:t>
            </a:r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18AE455F-8412-4D83-929A-A36E2245DD25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0" y="838200"/>
            <a:ext cx="8229600" cy="124535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hlink"/>
                </a:solidFill>
                <a:latin typeface="Georgia" pitchFamily="18" charset="0"/>
              </a:rPr>
              <a:t>Основными формами мышления являются:</a:t>
            </a:r>
            <a:r>
              <a:rPr lang="ru-RU" sz="2800" dirty="0"/>
              <a:t>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54298DB-6EDB-465E-8900-1D33DFFAC3FB}"/>
              </a:ext>
            </a:extLst>
          </p:cNvPr>
          <p:cNvSpPr txBox="1">
            <a:spLocks noRot="1" noChangeArrowheads="1"/>
          </p:cNvSpPr>
          <p:nvPr/>
        </p:nvSpPr>
        <p:spPr>
          <a:xfrm>
            <a:off x="838200" y="421"/>
            <a:ext cx="8062912" cy="842164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484632" algn="l" rtl="0" eaLnBrk="1" latinLnBrk="0" hangingPunct="1">
              <a:spcBef>
                <a:spcPct val="0"/>
              </a:spcBef>
              <a:buNone/>
              <a:defRPr kumimoji="0"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b="1" dirty="0">
                <a:solidFill>
                  <a:schemeClr val="hlink"/>
                </a:solidFill>
                <a:latin typeface="Georgia" pitchFamily="18" charset="0"/>
              </a:rPr>
              <a:t>Формы мышления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8161AA04-8655-454D-A2E5-935D073F8418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10588" cy="985838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>
                <a:solidFill>
                  <a:schemeClr val="hlink"/>
                </a:solidFill>
                <a:latin typeface="Georgia" pitchFamily="18" charset="0"/>
              </a:rPr>
              <a:t>Алгебра высказываний</a:t>
            </a:r>
          </a:p>
        </p:txBody>
      </p:sp>
      <p:sp>
        <p:nvSpPr>
          <p:cNvPr id="4099" name="Text Box 4">
            <a:extLst>
              <a:ext uri="{FF2B5EF4-FFF2-40B4-BE49-F238E27FC236}">
                <a16:creationId xmlns:a16="http://schemas.microsoft.com/office/drawing/2014/main" id="{41E7CD94-9CE7-4D10-866D-F45B35FDB3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3" y="1143000"/>
            <a:ext cx="8713787" cy="517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ru-RU" sz="22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	В алгебре высказываний суждениям ставятся в соответствие логические переменные, обозначаемые буквами латинского алфавита. Например:</a:t>
            </a:r>
          </a:p>
          <a:p>
            <a:pPr>
              <a:spcBef>
                <a:spcPts val="0"/>
              </a:spcBef>
              <a:defRPr/>
            </a:pPr>
            <a:r>
              <a:rPr lang="ru-RU" sz="22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А = «Два умножить на два равно четырем»</a:t>
            </a:r>
          </a:p>
          <a:p>
            <a:pPr>
              <a:spcBef>
                <a:spcPts val="0"/>
              </a:spcBef>
              <a:defRPr/>
            </a:pPr>
            <a:r>
              <a:rPr lang="ru-RU" sz="22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В = «Два умножить на два равно пяти»</a:t>
            </a:r>
          </a:p>
          <a:p>
            <a:pPr>
              <a:spcBef>
                <a:spcPts val="0"/>
              </a:spcBef>
              <a:defRPr/>
            </a:pPr>
            <a:r>
              <a:rPr lang="ru-RU" sz="22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	В алгебре высказываний высказывания обозначаются именами логических переменных, которые могут принимать лишь два значения: </a:t>
            </a:r>
          </a:p>
          <a:p>
            <a:pPr>
              <a:spcBef>
                <a:spcPts val="0"/>
              </a:spcBef>
              <a:defRPr/>
            </a:pPr>
            <a:r>
              <a:rPr lang="ru-RU" sz="22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«истина» (1)  и  «ложь» (0).</a:t>
            </a:r>
          </a:p>
          <a:p>
            <a:pPr>
              <a:spcBef>
                <a:spcPts val="0"/>
              </a:spcBef>
              <a:defRPr/>
            </a:pPr>
            <a:r>
              <a:rPr lang="ru-RU" sz="22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	В алгебре высказываний над высказываниями можно производить определенные логические операции, в результате которых получаются новые, составные высказывания.</a:t>
            </a:r>
          </a:p>
          <a:p>
            <a:pPr>
              <a:spcBef>
                <a:spcPts val="0"/>
              </a:spcBef>
              <a:defRPr/>
            </a:pPr>
            <a:r>
              <a:rPr lang="ru-RU" sz="22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	Для образования новых высказываний наиболее часто используются базовые логические операции, выражаемые с помощью логических связок </a:t>
            </a:r>
            <a:r>
              <a:rPr lang="ru-RU" sz="2200" dirty="0">
                <a:solidFill>
                  <a:srgbClr val="C00000"/>
                </a:solidFill>
                <a:latin typeface="Georgia" pitchFamily="18" charset="0"/>
              </a:rPr>
              <a:t>«И», «ИЛИ», «НЕ».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C2781F1E-C293-4DEA-9892-313E475F1DA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hlink"/>
                </a:solidFill>
                <a:latin typeface="Georgia" pitchFamily="18" charset="0"/>
              </a:rPr>
              <a:t>Логическое умножение (конъюнкция)</a:t>
            </a:r>
          </a:p>
        </p:txBody>
      </p:sp>
      <p:graphicFrame>
        <p:nvGraphicFramePr>
          <p:cNvPr id="13343" name="Group 31">
            <a:extLst>
              <a:ext uri="{FF2B5EF4-FFF2-40B4-BE49-F238E27FC236}">
                <a16:creationId xmlns:a16="http://schemas.microsoft.com/office/drawing/2014/main" id="{80857BDC-84EB-47A2-9AA4-5248EA920DBF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4284663" y="4437063"/>
          <a:ext cx="4319587" cy="1828800"/>
        </p:xfrm>
        <a:graphic>
          <a:graphicData uri="http://schemas.openxmlformats.org/drawingml/2006/table">
            <a:tbl>
              <a:tblPr/>
              <a:tblGrid>
                <a:gridCol w="11604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44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6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 = A &amp; B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123" name="Text Box 3">
            <a:extLst>
              <a:ext uri="{FF2B5EF4-FFF2-40B4-BE49-F238E27FC236}">
                <a16:creationId xmlns:a16="http://schemas.microsoft.com/office/drawing/2014/main" id="{1FD8B0CE-8C06-4207-906E-71309EF275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628775"/>
            <a:ext cx="8280400" cy="637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ru-RU" sz="24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Объединение двух или нескольких высказываний в одно с помощью союза </a:t>
            </a:r>
            <a:r>
              <a:rPr lang="ru-RU" sz="2400" b="1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«и»</a:t>
            </a:r>
            <a:r>
              <a:rPr lang="ru-RU" sz="24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 называется </a:t>
            </a:r>
            <a:r>
              <a:rPr lang="ru-RU" sz="2400" b="1" i="1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операцией логического умножения или конъюнкцией.</a:t>
            </a:r>
          </a:p>
          <a:p>
            <a:pPr marL="342900" indent="-342900">
              <a:spcBef>
                <a:spcPct val="50000"/>
              </a:spcBef>
              <a:defRPr/>
            </a:pPr>
            <a:r>
              <a:rPr lang="ru-RU" sz="24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Рассмотрим четыре составных высказывания: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«2*2=5 и 3*3=10»   </a:t>
            </a:r>
            <a:r>
              <a:rPr lang="ru-RU" sz="2000" b="1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конъюнкцию обозначают  значком «</a:t>
            </a:r>
            <a:r>
              <a:rPr lang="en-US" sz="2000" b="1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^</a:t>
            </a:r>
            <a:r>
              <a:rPr lang="ru-RU" sz="2000" b="1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» 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 «2*2=5 и 3*3=9»  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 </a:t>
            </a: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 </a:t>
            </a: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Arial" charset="0"/>
              </a:rPr>
              <a:t>  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F = A &amp; B   </a:t>
            </a: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Таблица истинности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«2*2=4 и 3*3=10»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«2*2=4 и 3*3=9» 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endParaRPr lang="ru-RU" sz="2000" dirty="0">
              <a:latin typeface="Georgia" pitchFamily="18" charset="0"/>
            </a:endParaRPr>
          </a:p>
          <a:p>
            <a:pPr marL="342900" indent="-342900">
              <a:spcBef>
                <a:spcPct val="50000"/>
              </a:spcBef>
              <a:defRPr/>
            </a:pPr>
            <a:endParaRPr lang="ru-RU" sz="2400" dirty="0">
              <a:latin typeface="Georgia" pitchFamily="18" charset="0"/>
            </a:endParaRPr>
          </a:p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endParaRPr lang="ru-RU" sz="2400" dirty="0">
              <a:latin typeface="Georgia" pitchFamily="18" charset="0"/>
            </a:endParaRPr>
          </a:p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endParaRPr lang="ru-RU" sz="2400" dirty="0">
              <a:latin typeface="Georgia" pitchFamily="18" charset="0"/>
            </a:endParaRPr>
          </a:p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endParaRPr lang="ru-RU" sz="2400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>
            <a:extLst>
              <a:ext uri="{FF2B5EF4-FFF2-40B4-BE49-F238E27FC236}">
                <a16:creationId xmlns:a16="http://schemas.microsoft.com/office/drawing/2014/main" id="{77EAE2B4-CF9C-46E3-9F97-9A9F5FA6D477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hlink"/>
                </a:solidFill>
                <a:latin typeface="Georgia" pitchFamily="18" charset="0"/>
              </a:rPr>
              <a:t>Логическое сложение (дизъюнкция)</a:t>
            </a:r>
          </a:p>
        </p:txBody>
      </p:sp>
      <p:graphicFrame>
        <p:nvGraphicFramePr>
          <p:cNvPr id="10283" name="Group 43">
            <a:extLst>
              <a:ext uri="{FF2B5EF4-FFF2-40B4-BE49-F238E27FC236}">
                <a16:creationId xmlns:a16="http://schemas.microsoft.com/office/drawing/2014/main" id="{344E89CA-C1B2-4DA2-892B-033731105869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4067175" y="4724400"/>
          <a:ext cx="4319588" cy="1828800"/>
        </p:xfrm>
        <a:graphic>
          <a:graphicData uri="http://schemas.openxmlformats.org/drawingml/2006/table">
            <a:tbl>
              <a:tblPr/>
              <a:tblGrid>
                <a:gridCol w="1160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0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86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 = A v B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147" name="Text Box 5">
            <a:extLst>
              <a:ext uri="{FF2B5EF4-FFF2-40B4-BE49-F238E27FC236}">
                <a16:creationId xmlns:a16="http://schemas.microsoft.com/office/drawing/2014/main" id="{7BE4BD50-FBE1-4CB3-96E6-6E2D42BDD3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628775"/>
            <a:ext cx="8280400" cy="674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ru-RU" sz="24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Объединение двух или нескольких высказываний в одно с помощью союза </a:t>
            </a:r>
            <a:r>
              <a:rPr lang="ru-RU" sz="2400" b="1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«или»</a:t>
            </a:r>
            <a:r>
              <a:rPr lang="ru-RU" sz="24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 называется </a:t>
            </a:r>
            <a:r>
              <a:rPr lang="ru-RU" sz="2400" b="1" i="1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операцией логического сложения или дизъюнкцией.</a:t>
            </a:r>
          </a:p>
          <a:p>
            <a:pPr marL="342900" indent="-342900">
              <a:spcBef>
                <a:spcPct val="50000"/>
              </a:spcBef>
              <a:defRPr/>
            </a:pPr>
            <a:r>
              <a:rPr lang="ru-RU" sz="24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Рассмотрим четыре составных высказывания: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«2*2=5 или 3*3=10» </a:t>
            </a:r>
            <a:r>
              <a:rPr lang="ru-RU" sz="2000" b="1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К</a:t>
            </a:r>
            <a:r>
              <a:rPr lang="ru-RU" b="1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онъюнкцию обозначают  значком «</a:t>
            </a:r>
            <a:r>
              <a:rPr lang="en-US" b="1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 v </a:t>
            </a:r>
            <a:r>
              <a:rPr lang="ru-RU" b="1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» </a:t>
            </a:r>
            <a:endParaRPr lang="ru-RU" sz="2000" dirty="0">
              <a:solidFill>
                <a:schemeClr val="accent4">
                  <a:lumMod val="10000"/>
                </a:schemeClr>
              </a:solidFill>
              <a:latin typeface="Georgia" pitchFamily="18" charset="0"/>
            </a:endParaRPr>
          </a:p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«2*2=5 или 3*3=9»</a:t>
            </a:r>
            <a:r>
              <a:rPr lang="ru-RU" b="1" dirty="0">
                <a:solidFill>
                  <a:schemeClr val="accent4">
                    <a:lumMod val="10000"/>
                  </a:schemeClr>
                </a:solidFill>
                <a:latin typeface="Arial" charset="0"/>
              </a:rPr>
              <a:t>    </a:t>
            </a:r>
            <a:r>
              <a:rPr lang="en-US" sz="2400" b="1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F = A v B   </a:t>
            </a: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Таблица истинности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«2*2=4 или 3*3=10»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«2*2=4 или 3*3=9» 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endParaRPr lang="ru-RU" sz="2000" dirty="0">
              <a:latin typeface="Georgia" pitchFamily="18" charset="0"/>
            </a:endParaRPr>
          </a:p>
          <a:p>
            <a:pPr marL="342900" indent="-342900">
              <a:spcBef>
                <a:spcPct val="50000"/>
              </a:spcBef>
              <a:defRPr/>
            </a:pPr>
            <a:endParaRPr lang="ru-RU" sz="2400" dirty="0">
              <a:latin typeface="Georgia" pitchFamily="18" charset="0"/>
            </a:endParaRPr>
          </a:p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endParaRPr lang="ru-RU" sz="2400" dirty="0">
              <a:latin typeface="Georgia" pitchFamily="18" charset="0"/>
            </a:endParaRPr>
          </a:p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endParaRPr lang="ru-RU" sz="2400" dirty="0">
              <a:latin typeface="Georgia" pitchFamily="18" charset="0"/>
            </a:endParaRPr>
          </a:p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endParaRPr lang="ru-RU" sz="2400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D3D427B3-A933-4790-A100-890D47546F63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hlink"/>
                </a:solidFill>
                <a:latin typeface="Georgia" pitchFamily="18" charset="0"/>
              </a:rPr>
              <a:t>Логическое отрицание инверсия</a:t>
            </a:r>
          </a:p>
        </p:txBody>
      </p:sp>
      <p:graphicFrame>
        <p:nvGraphicFramePr>
          <p:cNvPr id="14359" name="Group 23">
            <a:extLst>
              <a:ext uri="{FF2B5EF4-FFF2-40B4-BE49-F238E27FC236}">
                <a16:creationId xmlns:a16="http://schemas.microsoft.com/office/drawing/2014/main" id="{176E4966-A95E-466B-BCAB-74801C10A031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900113" y="5013325"/>
          <a:ext cx="4702175" cy="1230313"/>
        </p:xfrm>
        <a:graphic>
          <a:graphicData uri="http://schemas.openxmlformats.org/drawingml/2006/table">
            <a:tbl>
              <a:tblPr/>
              <a:tblGrid>
                <a:gridCol w="2351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1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9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F = 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0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1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1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0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171" name="Text Box 4">
            <a:extLst>
              <a:ext uri="{FF2B5EF4-FFF2-40B4-BE49-F238E27FC236}">
                <a16:creationId xmlns:a16="http://schemas.microsoft.com/office/drawing/2014/main" id="{65E94E20-AE2D-42FA-A314-3E2966C35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628775"/>
            <a:ext cx="8351838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Присоединение частицы «не» к высказыванию называется операцией логического отрицания или инверсией.</a:t>
            </a:r>
          </a:p>
          <a:p>
            <a:pPr>
              <a:spcBef>
                <a:spcPct val="50000"/>
              </a:spcBef>
              <a:defRPr/>
            </a:pP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Логическое отрицание (инверсия) делает истинное высказывание ложным, а ложное – истинным.</a:t>
            </a:r>
          </a:p>
          <a:p>
            <a:pPr>
              <a:spcBef>
                <a:spcPct val="50000"/>
              </a:spcBef>
              <a:defRPr/>
            </a:pP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В алгебре логики инверсию обозначают 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Ā</a:t>
            </a: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.  Рассмотрим два </a:t>
            </a:r>
            <a:r>
              <a:rPr lang="ru-RU" sz="2000" dirty="0" err="1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выск</a:t>
            </a: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.:</a:t>
            </a:r>
          </a:p>
          <a:p>
            <a:pPr>
              <a:spcBef>
                <a:spcPct val="50000"/>
              </a:spcBef>
              <a:defRPr/>
            </a:pP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А = «Два умножить на два равно четырем» истинное, тогда </a:t>
            </a:r>
            <a:r>
              <a:rPr lang="ru-RU" sz="2000" dirty="0" err="1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выск</a:t>
            </a: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. </a:t>
            </a:r>
            <a:endParaRPr lang="en-US" sz="2000" dirty="0">
              <a:solidFill>
                <a:schemeClr val="accent4">
                  <a:lumMod val="10000"/>
                </a:schemeClr>
              </a:solidFill>
              <a:latin typeface="Georgia" pitchFamily="18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F = </a:t>
            </a: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«Два умножить на два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 </a:t>
            </a: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не равно четырем»  ложно.</a:t>
            </a:r>
          </a:p>
          <a:p>
            <a:pPr>
              <a:spcBef>
                <a:spcPct val="50000"/>
              </a:spcBef>
              <a:defRPr/>
            </a:pP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Таблица истинности функции логического отрицания</a:t>
            </a:r>
            <a:endParaRPr lang="en-US" sz="2000" dirty="0">
              <a:solidFill>
                <a:schemeClr val="accent4">
                  <a:lumMod val="10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>
            <a:extLst>
              <a:ext uri="{FF2B5EF4-FFF2-40B4-BE49-F238E27FC236}">
                <a16:creationId xmlns:a16="http://schemas.microsoft.com/office/drawing/2014/main" id="{B04F9C32-AFF2-4CE6-9C7B-AE4B638E1C1A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b="1">
                <a:solidFill>
                  <a:schemeClr val="hlink"/>
                </a:solidFill>
                <a:latin typeface="Georgia" pitchFamily="18" charset="0"/>
              </a:rPr>
              <a:t>Логические выражения</a:t>
            </a:r>
          </a:p>
        </p:txBody>
      </p:sp>
      <p:sp>
        <p:nvSpPr>
          <p:cNvPr id="8195" name="Text Box 5">
            <a:extLst>
              <a:ext uri="{FF2B5EF4-FFF2-40B4-BE49-F238E27FC236}">
                <a16:creationId xmlns:a16="http://schemas.microsoft.com/office/drawing/2014/main" id="{105767B2-CD40-424A-A95C-2D697E382D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557338"/>
            <a:ext cx="8642350" cy="4729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Каждое составное высказывание можно выразить в виде формулы (логического выражения), в которую входят логические переменные, обозначающие высказывания, и знаки логических операций.</a:t>
            </a:r>
          </a:p>
          <a:p>
            <a:pPr>
              <a:spcBef>
                <a:spcPct val="50000"/>
              </a:spcBef>
              <a:defRPr/>
            </a:pP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Для записи составного высказывания в виде логического выражения на языке алгебры логики нужно выделить простые высказывания и связи между ними.</a:t>
            </a:r>
          </a:p>
          <a:p>
            <a:pPr>
              <a:spcBef>
                <a:spcPct val="50000"/>
              </a:spcBef>
              <a:defRPr/>
            </a:pPr>
            <a:r>
              <a:rPr lang="ru-RU" sz="2000" dirty="0" err="1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Выск</a:t>
            </a: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. «(2 * 2 = 5 или 2 * 2 = 4) и (2 * 2 ≠ 5 или 2 * </a:t>
            </a:r>
            <a:r>
              <a:rPr lang="ru-RU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2 </a:t>
            </a:r>
            <a:r>
              <a:rPr lang="ru-RU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  <a:cs typeface="Arial" charset="0"/>
              </a:rPr>
              <a:t>≠ 4)» содержит 2 простых  А = «2 * 2 = 5» - ложно(0)      В = «2 * 2 = 4» - истинно (1)</a:t>
            </a:r>
          </a:p>
          <a:p>
            <a:pPr>
              <a:spcBef>
                <a:spcPct val="50000"/>
              </a:spcBef>
              <a:defRPr/>
            </a:pPr>
            <a:r>
              <a:rPr lang="ru-RU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  <a:cs typeface="Arial" charset="0"/>
              </a:rPr>
              <a:t>Запишем в форме: «(А или В) и (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  <a:cs typeface="Arial" charset="0"/>
              </a:rPr>
              <a:t>Ā</a:t>
            </a:r>
            <a:r>
              <a:rPr lang="ru-RU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  <a:cs typeface="Arial" charset="0"/>
              </a:rPr>
              <a:t> или В)». Теперь запишем высказывание в форме логического выражения: 	  «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  <a:cs typeface="Arial" charset="0"/>
              </a:rPr>
              <a:t>F = (A 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Arial" charset="0"/>
                <a:cs typeface="Arial" charset="0"/>
              </a:rPr>
              <a:t>v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  <a:cs typeface="Arial" charset="0"/>
              </a:rPr>
              <a:t> B) &amp; (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Arial" charset="0"/>
              </a:rPr>
              <a:t>Ā v </a:t>
            </a:r>
            <a:r>
              <a:rPr lang="ru-RU" dirty="0">
                <a:solidFill>
                  <a:schemeClr val="accent4">
                    <a:lumMod val="10000"/>
                  </a:schemeClr>
                </a:solidFill>
                <a:latin typeface="Arial" charset="0"/>
              </a:rPr>
              <a:t>В)». Подставим в логическое выражение значения логических переменных и, используя таблицы истинности базовых логических операций, получим значение логической функции: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b="1" dirty="0">
                <a:latin typeface="Arial" charset="0"/>
              </a:rPr>
              <a:t>F = (A v B) &amp; (Ā v </a:t>
            </a:r>
            <a:r>
              <a:rPr lang="ru-RU" b="1" dirty="0">
                <a:latin typeface="Arial" charset="0"/>
              </a:rPr>
              <a:t>В) = (0 </a:t>
            </a:r>
            <a:r>
              <a:rPr lang="en-US" b="1" dirty="0">
                <a:latin typeface="Arial" charset="0"/>
              </a:rPr>
              <a:t>v</a:t>
            </a:r>
            <a:r>
              <a:rPr lang="en-US" sz="1400" b="1" dirty="0">
                <a:latin typeface="Arial" charset="0"/>
              </a:rPr>
              <a:t> </a:t>
            </a:r>
            <a:r>
              <a:rPr lang="ru-RU" b="1" dirty="0">
                <a:latin typeface="Arial" charset="0"/>
              </a:rPr>
              <a:t>1) </a:t>
            </a:r>
            <a:r>
              <a:rPr lang="en-US" b="1" dirty="0">
                <a:latin typeface="Arial" charset="0"/>
              </a:rPr>
              <a:t>&amp; </a:t>
            </a:r>
            <a:r>
              <a:rPr lang="ru-RU" b="1" dirty="0">
                <a:latin typeface="Arial" charset="0"/>
              </a:rPr>
              <a:t>(1 </a:t>
            </a:r>
            <a:r>
              <a:rPr lang="en-US" b="1" dirty="0">
                <a:latin typeface="Arial" charset="0"/>
              </a:rPr>
              <a:t>v</a:t>
            </a:r>
            <a:r>
              <a:rPr lang="en-US" sz="1400" b="1" dirty="0">
                <a:latin typeface="Arial" charset="0"/>
              </a:rPr>
              <a:t> </a:t>
            </a:r>
            <a:r>
              <a:rPr lang="ru-RU" b="1" dirty="0">
                <a:latin typeface="Arial" charset="0"/>
              </a:rPr>
              <a:t>0) = 1 </a:t>
            </a:r>
            <a:r>
              <a:rPr lang="en-US" b="1" dirty="0">
                <a:latin typeface="Arial" charset="0"/>
              </a:rPr>
              <a:t>&amp;</a:t>
            </a:r>
            <a:r>
              <a:rPr lang="ru-RU" b="1" dirty="0">
                <a:latin typeface="Arial" charset="0"/>
              </a:rPr>
              <a:t> 1 = 1</a:t>
            </a:r>
            <a:endParaRPr lang="en-US" b="1" dirty="0">
              <a:latin typeface="Arial" charset="0"/>
            </a:endParaRPr>
          </a:p>
        </p:txBody>
      </p:sp>
      <p:sp>
        <p:nvSpPr>
          <p:cNvPr id="8196" name="Line 6">
            <a:extLst>
              <a:ext uri="{FF2B5EF4-FFF2-40B4-BE49-F238E27FC236}">
                <a16:creationId xmlns:a16="http://schemas.microsoft.com/office/drawing/2014/main" id="{5CE2075D-3ACC-4878-AA39-BC0832D16681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0563" y="4437063"/>
            <a:ext cx="142875" cy="0"/>
          </a:xfrm>
          <a:prstGeom prst="line">
            <a:avLst/>
          </a:prstGeom>
          <a:noFill/>
          <a:ln w="9525">
            <a:solidFill>
              <a:schemeClr val="tx2">
                <a:lumMod val="1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4341" name="Line 8">
            <a:extLst>
              <a:ext uri="{FF2B5EF4-FFF2-40B4-BE49-F238E27FC236}">
                <a16:creationId xmlns:a16="http://schemas.microsoft.com/office/drawing/2014/main" id="{FBF4AE25-836A-40AB-B90F-81CB45CD84CB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1863" y="4724400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2" name="Line 9">
            <a:extLst>
              <a:ext uri="{FF2B5EF4-FFF2-40B4-BE49-F238E27FC236}">
                <a16:creationId xmlns:a16="http://schemas.microsoft.com/office/drawing/2014/main" id="{D3D11A02-8CDA-4E06-881B-07B6F467BA7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51275" y="5949950"/>
            <a:ext cx="142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>
            <a:extLst>
              <a:ext uri="{FF2B5EF4-FFF2-40B4-BE49-F238E27FC236}">
                <a16:creationId xmlns:a16="http://schemas.microsoft.com/office/drawing/2014/main" id="{7879C30B-7D38-4AB5-A421-6D2626419D77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323850" y="404813"/>
            <a:ext cx="8510588" cy="1325562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hlink"/>
                </a:solidFill>
                <a:latin typeface="Georgia" pitchFamily="18" charset="0"/>
              </a:rPr>
              <a:t>Таблица истинности логической функции </a:t>
            </a:r>
            <a:br>
              <a:rPr lang="ru-RU" sz="4000" b="1" dirty="0">
                <a:solidFill>
                  <a:schemeClr val="hlink"/>
                </a:solidFill>
                <a:latin typeface="Georgia" pitchFamily="18" charset="0"/>
              </a:rPr>
            </a:br>
            <a:r>
              <a:rPr lang="ru-RU" sz="4000" b="1" dirty="0">
                <a:solidFill>
                  <a:schemeClr val="hlink"/>
                </a:solidFill>
                <a:latin typeface="Georgia" pitchFamily="18" charset="0"/>
              </a:rPr>
              <a:t> </a:t>
            </a:r>
            <a:r>
              <a:rPr sz="4000" b="1" dirty="0">
                <a:solidFill>
                  <a:schemeClr val="tx1"/>
                </a:solidFill>
                <a:effectLst/>
              </a:rPr>
              <a:t>F = (A v B) &amp; (Ā v </a:t>
            </a:r>
            <a:r>
              <a:rPr lang="ru-RU" sz="4000" b="1" dirty="0">
                <a:solidFill>
                  <a:schemeClr val="tx1"/>
                </a:solidFill>
                <a:effectLst/>
              </a:rPr>
              <a:t>В)</a:t>
            </a:r>
            <a:r>
              <a:rPr lang="ru-RU" sz="4000" b="1" dirty="0">
                <a:solidFill>
                  <a:schemeClr val="hlink"/>
                </a:solidFill>
                <a:latin typeface="Georgia" pitchFamily="18" charset="0"/>
              </a:rPr>
              <a:t> </a:t>
            </a:r>
          </a:p>
        </p:txBody>
      </p:sp>
      <p:graphicFrame>
        <p:nvGraphicFramePr>
          <p:cNvPr id="19536" name="Group 80">
            <a:extLst>
              <a:ext uri="{FF2B5EF4-FFF2-40B4-BE49-F238E27FC236}">
                <a16:creationId xmlns:a16="http://schemas.microsoft.com/office/drawing/2014/main" id="{B08E4EA1-10E9-4A60-AFA5-2654EC634874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323850" y="2205038"/>
          <a:ext cx="8540750" cy="4110035"/>
        </p:xfrm>
        <a:graphic>
          <a:graphicData uri="http://schemas.openxmlformats.org/drawingml/2006/table">
            <a:tbl>
              <a:tblPr/>
              <a:tblGrid>
                <a:gridCol w="885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923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635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А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В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А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v </a:t>
                      </a: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В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</a:t>
                      </a:r>
                      <a:endParaRPr kumimoji="0" 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Ā v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B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(A v B) &amp; (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Ā v B)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6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66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66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66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5413" name="Line 70">
            <a:extLst>
              <a:ext uri="{FF2B5EF4-FFF2-40B4-BE49-F238E27FC236}">
                <a16:creationId xmlns:a16="http://schemas.microsoft.com/office/drawing/2014/main" id="{5C0B0A20-84E8-4FD9-BA93-8E8571E4D50D}"/>
              </a:ext>
            </a:extLst>
          </p:cNvPr>
          <p:cNvSpPr>
            <a:spLocks noChangeShapeType="1"/>
          </p:cNvSpPr>
          <p:nvPr/>
        </p:nvSpPr>
        <p:spPr bwMode="auto">
          <a:xfrm>
            <a:off x="4716463" y="2349500"/>
            <a:ext cx="1428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414" name="Line 72">
            <a:extLst>
              <a:ext uri="{FF2B5EF4-FFF2-40B4-BE49-F238E27FC236}">
                <a16:creationId xmlns:a16="http://schemas.microsoft.com/office/drawing/2014/main" id="{EF896E88-9C66-4345-A7BE-D947A45A7AC6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1863" y="2420938"/>
            <a:ext cx="1428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415" name="Line 81">
            <a:extLst>
              <a:ext uri="{FF2B5EF4-FFF2-40B4-BE49-F238E27FC236}">
                <a16:creationId xmlns:a16="http://schemas.microsoft.com/office/drawing/2014/main" id="{14BAD1C5-002C-442C-B883-D9D46C5851AB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8350" y="2420938"/>
            <a:ext cx="1428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2" name="Line 70">
            <a:extLst>
              <a:ext uri="{FF2B5EF4-FFF2-40B4-BE49-F238E27FC236}">
                <a16:creationId xmlns:a16="http://schemas.microsoft.com/office/drawing/2014/main" id="{7CDE2E8B-BDCE-4641-93B2-E5E78A85E92A}"/>
              </a:ext>
            </a:extLst>
          </p:cNvPr>
          <p:cNvSpPr>
            <a:spLocks noChangeShapeType="1"/>
          </p:cNvSpPr>
          <p:nvPr/>
        </p:nvSpPr>
        <p:spPr bwMode="auto">
          <a:xfrm>
            <a:off x="6572250" y="1426369"/>
            <a:ext cx="142875" cy="0"/>
          </a:xfrm>
          <a:prstGeom prst="line">
            <a:avLst/>
          </a:prstGeom>
          <a:ln>
            <a:solidFill>
              <a:schemeClr val="tx1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574</TotalTime>
  <Words>965</Words>
  <Application>Microsoft Office PowerPoint</Application>
  <PresentationFormat>Экран (4:3)</PresentationFormat>
  <Paragraphs>246</Paragraphs>
  <Slides>17</Slides>
  <Notes>17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7" baseType="lpstr">
      <vt:lpstr>Arial</vt:lpstr>
      <vt:lpstr>Bookman Old Style</vt:lpstr>
      <vt:lpstr>Calibri</vt:lpstr>
      <vt:lpstr>Century Gothic</vt:lpstr>
      <vt:lpstr>Georgia</vt:lpstr>
      <vt:lpstr>Times New Roman</vt:lpstr>
      <vt:lpstr>Verdana</vt:lpstr>
      <vt:lpstr>Wingdings</vt:lpstr>
      <vt:lpstr>Wingdings 2</vt:lpstr>
      <vt:lpstr>Яркая</vt:lpstr>
      <vt:lpstr>1. Основы логики 2. Логические основы устройства компьютера</vt:lpstr>
      <vt:lpstr>Презентация PowerPoint</vt:lpstr>
      <vt:lpstr>Основными формами мышления являются: </vt:lpstr>
      <vt:lpstr>Алгебра высказываний</vt:lpstr>
      <vt:lpstr>Логическое умножение (конъюнкция)</vt:lpstr>
      <vt:lpstr>Логическое сложение (дизъюнкция)</vt:lpstr>
      <vt:lpstr>Логическое отрицание инверсия</vt:lpstr>
      <vt:lpstr>Логические выражения</vt:lpstr>
      <vt:lpstr>Таблица истинности логической функции   F = (A v B) &amp; (Ā v В) </vt:lpstr>
      <vt:lpstr>Базовые логические элементы реализуют три основные логические операции</vt:lpstr>
      <vt:lpstr>Логический элемент «И»</vt:lpstr>
      <vt:lpstr>Логический элемент «НЕ»</vt:lpstr>
      <vt:lpstr>Логический элемент «ИЛИ»</vt:lpstr>
      <vt:lpstr>Сумматор двоичных чисел</vt:lpstr>
      <vt:lpstr>Таблица сложения</vt:lpstr>
      <vt:lpstr>Триггер</vt:lpstr>
      <vt:lpstr>Работа триггера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Логические основы устройства компьютера</dc:title>
  <cp:lastModifiedBy>Валерий А. Бессонников</cp:lastModifiedBy>
  <cp:revision>47</cp:revision>
  <dcterms:modified xsi:type="dcterms:W3CDTF">2022-10-13T04:03:19Z</dcterms:modified>
</cp:coreProperties>
</file>