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17BAA-0F2F-4042-93A6-53C6EF29C8B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43171B-87EF-46F2-8209-B7A393D2F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17BAA-0F2F-4042-93A6-53C6EF29C8B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43171B-87EF-46F2-8209-B7A393D2F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17BAA-0F2F-4042-93A6-53C6EF29C8B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43171B-87EF-46F2-8209-B7A393D2F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17BAA-0F2F-4042-93A6-53C6EF29C8B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43171B-87EF-46F2-8209-B7A393D2F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17BAA-0F2F-4042-93A6-53C6EF29C8B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43171B-87EF-46F2-8209-B7A393D2F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17BAA-0F2F-4042-93A6-53C6EF29C8B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43171B-87EF-46F2-8209-B7A393D2F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17BAA-0F2F-4042-93A6-53C6EF29C8B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43171B-87EF-46F2-8209-B7A393D2F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17BAA-0F2F-4042-93A6-53C6EF29C8B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43171B-87EF-46F2-8209-B7A393D2F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17BAA-0F2F-4042-93A6-53C6EF29C8B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43171B-87EF-46F2-8209-B7A393D2F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17BAA-0F2F-4042-93A6-53C6EF29C8B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43171B-87EF-46F2-8209-B7A393D2F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817BAA-0F2F-4042-93A6-53C6EF29C8B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43171B-87EF-46F2-8209-B7A393D2F3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A817BAA-0F2F-4042-93A6-53C6EF29C8B9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443171B-87EF-46F2-8209-B7A393D2F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352928" cy="6768752"/>
          </a:xfrm>
        </p:spPr>
        <p:txBody>
          <a:bodyPr>
            <a:noAutofit/>
          </a:bodyPr>
          <a:lstStyle/>
          <a:p>
            <a:pPr indent="273050" algn="just"/>
            <a:r>
              <a:rPr lang="ru-RU" sz="1800" dirty="0">
                <a:solidFill>
                  <a:schemeClr val="tx1"/>
                </a:solidFill>
              </a:rPr>
              <a:t>Первые персональные компьютеры корпорации IBM, появившиеся в 1981 г. и получившие название IBM PC, использовали в качестве центрального вычислительного узла 16-разрядный микропроцессор с 8-разрядной внешней шиной </a:t>
            </a:r>
            <a:r>
              <a:rPr lang="ru-RU" sz="1800" dirty="0" err="1">
                <a:solidFill>
                  <a:schemeClr val="tx1"/>
                </a:solidFill>
              </a:rPr>
              <a:t>Intel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b="1" dirty="0">
                <a:solidFill>
                  <a:schemeClr val="tx1"/>
                </a:solidFill>
              </a:rPr>
              <a:t>8088.</a:t>
            </a:r>
            <a:r>
              <a:rPr lang="ru-RU" sz="1800" dirty="0">
                <a:solidFill>
                  <a:schemeClr val="tx1"/>
                </a:solidFill>
              </a:rPr>
              <a:t> В дальнейшем в персональных компьютерах стал использоваться и другой вариант микропроцессора, </a:t>
            </a:r>
            <a:r>
              <a:rPr lang="ru-RU" sz="1800" b="1" dirty="0">
                <a:solidFill>
                  <a:schemeClr val="tx1"/>
                </a:solidFill>
              </a:rPr>
              <a:t>8086</a:t>
            </a:r>
            <a:r>
              <a:rPr lang="ru-RU" sz="1800" dirty="0">
                <a:solidFill>
                  <a:schemeClr val="tx1"/>
                </a:solidFill>
              </a:rPr>
              <a:t>, который отличался от 8088 тем, что являлся полностью </a:t>
            </a:r>
            <a:r>
              <a:rPr lang="ru-RU" sz="1800" b="1" i="1" dirty="0">
                <a:solidFill>
                  <a:schemeClr val="tx1"/>
                </a:solidFill>
              </a:rPr>
              <a:t>16-разрядным</a:t>
            </a:r>
            <a:r>
              <a:rPr lang="ru-RU" sz="1800" dirty="0">
                <a:solidFill>
                  <a:schemeClr val="tx1"/>
                </a:solidFill>
              </a:rPr>
              <a:t>. С тех пор его имя стало нарицательным, и в программах, использующих только возможности процессоров 8088 или 8086, говорят, что они </a:t>
            </a:r>
            <a:r>
              <a:rPr lang="ru-RU" sz="1800" dirty="0" smtClean="0">
                <a:solidFill>
                  <a:schemeClr val="tx1"/>
                </a:solidFill>
              </a:rPr>
              <a:t>работают </a:t>
            </a:r>
            <a:r>
              <a:rPr lang="ru-RU" sz="1800" dirty="0">
                <a:solidFill>
                  <a:schemeClr val="tx1"/>
                </a:solidFill>
              </a:rPr>
              <a:t>в режиме 86-го процессора</a:t>
            </a:r>
            <a:r>
              <a:rPr lang="ru-RU" sz="1800" dirty="0" smtClean="0">
                <a:solidFill>
                  <a:schemeClr val="tx1"/>
                </a:solidFill>
              </a:rPr>
              <a:t>.</a:t>
            </a:r>
          </a:p>
          <a:p>
            <a:pPr indent="273050" algn="just"/>
            <a:r>
              <a:rPr lang="ru-RU" sz="1800" dirty="0">
                <a:solidFill>
                  <a:schemeClr val="tx1"/>
                </a:solidFill>
              </a:rPr>
              <a:t>В 1983 г. корпорацией </a:t>
            </a:r>
            <a:r>
              <a:rPr lang="ru-RU" sz="1800" dirty="0" err="1">
                <a:solidFill>
                  <a:schemeClr val="tx1"/>
                </a:solidFill>
              </a:rPr>
              <a:t>Intel</a:t>
            </a:r>
            <a:r>
              <a:rPr lang="ru-RU" sz="1800" dirty="0">
                <a:solidFill>
                  <a:schemeClr val="tx1"/>
                </a:solidFill>
              </a:rPr>
              <a:t> был предложен микропроцессор </a:t>
            </a:r>
            <a:r>
              <a:rPr lang="ru-RU" sz="1800" b="1" dirty="0">
                <a:solidFill>
                  <a:schemeClr val="tx1"/>
                </a:solidFill>
              </a:rPr>
              <a:t>80286,</a:t>
            </a:r>
            <a:r>
              <a:rPr lang="ru-RU" sz="1800" dirty="0">
                <a:solidFill>
                  <a:schemeClr val="tx1"/>
                </a:solidFill>
              </a:rPr>
              <a:t> в котором был реализован принципиально новый режим работы, получивший название </a:t>
            </a:r>
            <a:r>
              <a:rPr lang="ru-RU" sz="2000" b="1" i="1" dirty="0">
                <a:solidFill>
                  <a:srgbClr val="C00000"/>
                </a:solidFill>
              </a:rPr>
              <a:t>защищенного.</a:t>
            </a:r>
            <a:r>
              <a:rPr lang="ru-RU" sz="2000" i="1" dirty="0">
                <a:solidFill>
                  <a:schemeClr val="tx1"/>
                </a:solidFill>
              </a:rPr>
              <a:t> </a:t>
            </a:r>
            <a:r>
              <a:rPr lang="ru-RU" sz="1800" dirty="0">
                <a:solidFill>
                  <a:schemeClr val="tx1"/>
                </a:solidFill>
              </a:rPr>
              <a:t>Однако процессор 80286 мог работать и в режиме 86-го процессора, который стали называть </a:t>
            </a:r>
            <a:r>
              <a:rPr lang="ru-RU" sz="2000" b="1" i="1" dirty="0">
                <a:solidFill>
                  <a:srgbClr val="C00000"/>
                </a:solidFill>
              </a:rPr>
              <a:t>реальным</a:t>
            </a:r>
            <a:r>
              <a:rPr lang="ru-RU" sz="2000" b="1" i="1" dirty="0" smtClean="0">
                <a:solidFill>
                  <a:srgbClr val="C00000"/>
                </a:solidFill>
              </a:rPr>
              <a:t>.</a:t>
            </a:r>
          </a:p>
          <a:p>
            <a:pPr indent="273050" algn="just"/>
            <a:r>
              <a:rPr lang="ru-RU" sz="2000" dirty="0">
                <a:solidFill>
                  <a:schemeClr val="tx1"/>
                </a:solidFill>
              </a:rPr>
              <a:t>В дальнейшем на смену процессору 80286 пришли модели 80386, i486 и, наконец, различные варианты процессора </a:t>
            </a:r>
            <a:r>
              <a:rPr lang="ru-RU" sz="2000" dirty="0" err="1">
                <a:solidFill>
                  <a:schemeClr val="tx1"/>
                </a:solidFill>
              </a:rPr>
              <a:t>Pentium</a:t>
            </a:r>
            <a:r>
              <a:rPr lang="ru-RU" sz="2000" dirty="0">
                <a:solidFill>
                  <a:schemeClr val="tx1"/>
                </a:solidFill>
              </a:rPr>
              <a:t>. Все они могут работать и в </a:t>
            </a:r>
            <a:r>
              <a:rPr lang="ru-RU" sz="2000" b="1" dirty="0">
                <a:solidFill>
                  <a:schemeClr val="tx1"/>
                </a:solidFill>
              </a:rPr>
              <a:t>реальном</a:t>
            </a:r>
            <a:r>
              <a:rPr lang="ru-RU" sz="2000" dirty="0">
                <a:solidFill>
                  <a:schemeClr val="tx1"/>
                </a:solidFill>
              </a:rPr>
              <a:t>, и в </a:t>
            </a:r>
            <a:r>
              <a:rPr lang="ru-RU" sz="2000" b="1" dirty="0">
                <a:solidFill>
                  <a:schemeClr val="tx1"/>
                </a:solidFill>
              </a:rPr>
              <a:t>защищенном</a:t>
            </a:r>
            <a:r>
              <a:rPr lang="ru-RU" sz="2000" dirty="0">
                <a:solidFill>
                  <a:schemeClr val="tx1"/>
                </a:solidFill>
              </a:rPr>
              <a:t> режимах</a:t>
            </a:r>
            <a:r>
              <a:rPr lang="ru-RU" sz="2000" dirty="0" smtClean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8424936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3050" algn="just"/>
            <a:r>
              <a:rPr lang="ru-RU" sz="1600" dirty="0" smtClean="0">
                <a:solidFill>
                  <a:schemeClr val="tx1"/>
                </a:solidFill>
              </a:rPr>
              <a:t>Реальный и защищенный режимы прежде всего принципиально различаются способом обращения к оперативной памяти компьютера. Метод адресации памяти, используемый </a:t>
            </a:r>
            <a:r>
              <a:rPr lang="ru-RU" sz="1600" i="1" dirty="0" smtClean="0">
                <a:solidFill>
                  <a:schemeClr val="tx1"/>
                </a:solidFill>
              </a:rPr>
              <a:t>в реальном режиме</a:t>
            </a:r>
            <a:r>
              <a:rPr lang="ru-RU" sz="1600" dirty="0" smtClean="0">
                <a:solidFill>
                  <a:schemeClr val="tx1"/>
                </a:solidFill>
              </a:rPr>
              <a:t>, позволяет адресовать память лишь в пределах </a:t>
            </a:r>
            <a:r>
              <a:rPr lang="ru-RU" sz="1600" b="1" dirty="0" smtClean="0">
                <a:solidFill>
                  <a:srgbClr val="FF0000"/>
                </a:solidFill>
              </a:rPr>
              <a:t>1Мбайт</a:t>
            </a:r>
            <a:r>
              <a:rPr lang="ru-RU" sz="1600" dirty="0" smtClean="0">
                <a:solidFill>
                  <a:schemeClr val="tx1"/>
                </a:solidFill>
              </a:rPr>
              <a:t>; в </a:t>
            </a:r>
            <a:r>
              <a:rPr lang="ru-RU" sz="1600" i="1" dirty="0" smtClean="0">
                <a:solidFill>
                  <a:schemeClr val="tx1"/>
                </a:solidFill>
              </a:rPr>
              <a:t>защищенном режиме </a:t>
            </a:r>
            <a:r>
              <a:rPr lang="ru-RU" sz="1600" dirty="0" smtClean="0">
                <a:solidFill>
                  <a:schemeClr val="tx1"/>
                </a:solidFill>
              </a:rPr>
              <a:t>используется другой механизм (поэтому эти режимы и оказались полностью несовместимыми), позволяющий обращаться к памяти объемом </a:t>
            </a:r>
            <a:r>
              <a:rPr lang="ru-RU" sz="1600" b="1" dirty="0" smtClean="0">
                <a:solidFill>
                  <a:schemeClr val="tx1"/>
                </a:solidFill>
              </a:rPr>
              <a:t>до </a:t>
            </a:r>
            <a:r>
              <a:rPr lang="ru-RU" sz="1600" b="1" dirty="0" smtClean="0">
                <a:solidFill>
                  <a:srgbClr val="FF0000"/>
                </a:solidFill>
              </a:rPr>
              <a:t>4 Гбайт</a:t>
            </a:r>
            <a:r>
              <a:rPr lang="ru-RU" sz="1600" dirty="0" smtClean="0">
                <a:solidFill>
                  <a:schemeClr val="tx1"/>
                </a:solidFill>
              </a:rPr>
              <a:t>. Другое важное отличие защищенного режима заключается в аппаратной поддержке многозадачности с аппаратной же (т.е. реализованной в самом микропроцессоре) защитой задач друг от друга.</a:t>
            </a:r>
          </a:p>
          <a:p>
            <a:pPr indent="273050" algn="just"/>
            <a:r>
              <a:rPr lang="ru-RU" i="1" dirty="0" smtClean="0">
                <a:solidFill>
                  <a:schemeClr val="tx1"/>
                </a:solidFill>
              </a:rPr>
              <a:t>Реальный и защищенный режимы имеют прямое отношение к работе операционной системы, установленной на компьютере.</a:t>
            </a:r>
          </a:p>
          <a:p>
            <a:pPr indent="273050" algn="just"/>
            <a:r>
              <a:rPr lang="ru-RU" sz="1600" dirty="0"/>
              <a:t>В настоящее время на персональных компьютерах типа IBM PC используются в основном два класса операционных систем (оба - разработки корпорации </a:t>
            </a:r>
            <a:r>
              <a:rPr lang="ru-RU" sz="1600" dirty="0" err="1"/>
              <a:t>Microsoft</a:t>
            </a:r>
            <a:r>
              <a:rPr lang="ru-RU" sz="1600" dirty="0"/>
              <a:t>): однозадачная текстовая система MS-DOS и многозадачная графическая система </a:t>
            </a:r>
            <a:r>
              <a:rPr lang="ru-RU" sz="1600" dirty="0" err="1"/>
              <a:t>Windows</a:t>
            </a:r>
            <a:r>
              <a:rPr lang="ru-RU" sz="1600" dirty="0"/>
              <a:t>. Операционная система MS-DOS является системой реального режима; другими словами, она использует только средства процессора 8086, даже если она установлена на компьютере с процессором </a:t>
            </a:r>
            <a:r>
              <a:rPr lang="ru-RU" sz="1600" dirty="0" err="1"/>
              <a:t>Pentium</a:t>
            </a:r>
            <a:r>
              <a:rPr lang="ru-RU" sz="1600" dirty="0"/>
              <a:t>. Система </a:t>
            </a:r>
            <a:r>
              <a:rPr lang="ru-RU" sz="1600" dirty="0" err="1"/>
              <a:t>Windows</a:t>
            </a:r>
            <a:r>
              <a:rPr lang="ru-RU" sz="1600" dirty="0"/>
              <a:t> - это система защищенного режима; она значительно более полно использует возможности современных процессоров, в частности, многозадачность и расширенное адресное пространство. Разумеется, система </a:t>
            </a:r>
            <a:r>
              <a:rPr lang="ru-RU" sz="1600" dirty="0" err="1"/>
              <a:t>Windows</a:t>
            </a:r>
            <a:r>
              <a:rPr lang="ru-RU" sz="1600" dirty="0"/>
              <a:t> не могла бы </a:t>
            </a:r>
            <a:r>
              <a:rPr lang="ru-RU" sz="1600" dirty="0" smtClean="0"/>
              <a:t>работать </a:t>
            </a:r>
            <a:r>
              <a:rPr lang="ru-RU" sz="1600" dirty="0"/>
              <a:t>с процессором 8086, так как в нем не был реализован защищенный режим.</a:t>
            </a:r>
            <a:endParaRPr lang="ru-RU" sz="16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92696"/>
            <a:ext cx="83529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4625" algn="just"/>
            <a:r>
              <a:rPr lang="ru-RU" dirty="0"/>
              <a:t>Соответственно двум типам операционных систем, и все программное обеспечение персональных компьютеров подразделяется на два класса: </a:t>
            </a:r>
            <a:endParaRPr lang="ru-RU" dirty="0" smtClean="0"/>
          </a:p>
          <a:p>
            <a:pPr marL="350838" indent="271463" algn="just">
              <a:buFont typeface="Wingdings" pitchFamily="2" charset="2"/>
              <a:buChar char="Ø"/>
            </a:pPr>
            <a:r>
              <a:rPr lang="ru-RU" dirty="0" smtClean="0"/>
              <a:t>программы</a:t>
            </a:r>
            <a:r>
              <a:rPr lang="ru-RU" dirty="0"/>
              <a:t>, предназначенные для работы под управлением MS-DOS (их часто называют приложениями DOS) </a:t>
            </a:r>
            <a:r>
              <a:rPr lang="ru-RU" dirty="0" smtClean="0"/>
              <a:t> </a:t>
            </a:r>
          </a:p>
          <a:p>
            <a:pPr marL="350838" indent="271463" algn="just">
              <a:buFont typeface="Wingdings" pitchFamily="2" charset="2"/>
              <a:buChar char="Ø"/>
            </a:pPr>
            <a:r>
              <a:rPr lang="ru-RU" dirty="0" smtClean="0"/>
              <a:t>программы</a:t>
            </a:r>
            <a:r>
              <a:rPr lang="ru-RU" dirty="0"/>
              <a:t>, предназначенные для системы </a:t>
            </a:r>
            <a:r>
              <a:rPr lang="ru-RU" dirty="0" err="1"/>
              <a:t>Windows</a:t>
            </a:r>
            <a:r>
              <a:rPr lang="ru-RU" dirty="0"/>
              <a:t> (приложения </a:t>
            </a:r>
            <a:r>
              <a:rPr lang="ru-RU" dirty="0" err="1"/>
              <a:t>Windows</a:t>
            </a:r>
            <a:r>
              <a:rPr lang="ru-RU" dirty="0" smtClean="0"/>
              <a:t>)</a:t>
            </a:r>
          </a:p>
          <a:p>
            <a:pPr indent="174625" algn="just"/>
            <a:r>
              <a:rPr lang="ru-RU" dirty="0" smtClean="0"/>
              <a:t> </a:t>
            </a:r>
            <a:r>
              <a:rPr lang="ru-RU" dirty="0"/>
              <a:t>Естественно, приложения DOS могут работать только в реальном режиме, а приложения </a:t>
            </a:r>
            <a:r>
              <a:rPr lang="ru-RU" dirty="0" err="1"/>
              <a:t>Windows</a:t>
            </a:r>
            <a:r>
              <a:rPr lang="ru-RU" dirty="0"/>
              <a:t> - только в </a:t>
            </a:r>
            <a:r>
              <a:rPr lang="ru-RU" dirty="0" smtClean="0"/>
              <a:t>защищенном.</a:t>
            </a:r>
          </a:p>
          <a:p>
            <a:pPr indent="174625" algn="just"/>
            <a:r>
              <a:rPr lang="ru-RU" dirty="0" smtClean="0"/>
              <a:t>Таким </a:t>
            </a:r>
            <a:r>
              <a:rPr lang="ru-RU" dirty="0"/>
              <a:t>образом, выражения "программирование в системе MS-DOS", "программирование в реальном режиме" и "программирование 86-го процессора" фактически являются синонимами. При этом следует подчеркнуть, что хотя процессор 8086, как микросхема, уже давно не используется, его архитектура и система команд целиком вошли в современные процессоры. Лишь относительно небольшое число команд современных процессоров специально предназначены для организации защищенного режима и распознаются процессором, только когда он работает в </a:t>
            </a:r>
            <a:r>
              <a:rPr lang="ru-RU" dirty="0" smtClean="0"/>
              <a:t>защищенном  </a:t>
            </a:r>
            <a:r>
              <a:rPr lang="ru-RU" dirty="0"/>
              <a:t>режиме.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281</TotalTime>
  <Words>510</Words>
  <Application>Microsoft Office PowerPoint</Application>
  <PresentationFormat>Экран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Аспект</vt:lpstr>
      <vt:lpstr>Слайд 1</vt:lpstr>
      <vt:lpstr>Слайд 2</vt:lpstr>
      <vt:lpstr>Слайд 3</vt:lpstr>
    </vt:vector>
  </TitlesOfParts>
  <Company>ГОУ СПО "ПКТиМ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Alex</dc:creator>
  <cp:lastModifiedBy>Alex</cp:lastModifiedBy>
  <cp:revision>29</cp:revision>
  <dcterms:created xsi:type="dcterms:W3CDTF">2012-04-24T04:20:10Z</dcterms:created>
  <dcterms:modified xsi:type="dcterms:W3CDTF">2015-03-23T08:07:34Z</dcterms:modified>
</cp:coreProperties>
</file>