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74" r:id="rId2"/>
    <p:sldId id="264" r:id="rId3"/>
    <p:sldId id="323" r:id="rId4"/>
    <p:sldId id="322" r:id="rId5"/>
    <p:sldId id="265" r:id="rId6"/>
    <p:sldId id="275" r:id="rId7"/>
    <p:sldId id="268" r:id="rId8"/>
    <p:sldId id="277" r:id="rId9"/>
    <p:sldId id="278" r:id="rId10"/>
    <p:sldId id="279" r:id="rId11"/>
    <p:sldId id="320" r:id="rId12"/>
    <p:sldId id="280" r:id="rId13"/>
    <p:sldId id="283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E6E6FF"/>
    <a:srgbClr val="DDDDDD"/>
    <a:srgbClr val="000066"/>
    <a:srgbClr val="FFFF99"/>
    <a:srgbClr val="FF0000"/>
    <a:srgbClr val="F8F8F8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326" autoAdjust="0"/>
  </p:normalViewPr>
  <p:slideViewPr>
    <p:cSldViewPr>
      <p:cViewPr varScale="1">
        <p:scale>
          <a:sx n="88" d="100"/>
          <a:sy n="88" d="100"/>
        </p:scale>
        <p:origin x="9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2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AD9FE39-25AD-475A-8743-24AA5AF712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ADB5F-47A7-407E-9AD6-F5853C4767AD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DD6651-DD48-471C-9C36-ACFA0395C723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7ADB5F-47A7-407E-9AD6-F5853C4767A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C114BA-162F-4EA5-9D30-23E9CF4DBD6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B5690-E08B-4A38-9793-D6DAE69A0B15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BA01DC-6AE0-4B8E-BCE1-85EACB9A9A09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629F13-EE89-473C-904E-8F3687AECE99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F22684-2955-48E4-8CDE-F7A421E394EE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FD1AA8-51E0-41D7-86A7-2E942249E37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9532D0-C330-420E-A50E-8EF21E6DAF2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D46BC-3183-42D6-A511-1A355BAE3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469F52-F40E-4BF2-9E9E-CF7D09B2A8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0F04D-AC36-4E76-9DD4-FBB8A180F4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2952E-5BD0-4DFB-B5B3-168EF3A7EE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EF04A-EE07-4F15-A373-267114E05A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84AE5-6E08-45B2-864F-3F6186D654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8619C-CE92-46A3-B618-38741D6190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33970-1147-4D76-AE19-911E6FD5DF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B82EB-82E5-4021-8EBF-DCC31A2F9C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88C93-8F05-474B-A40E-1DE75C7802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BD7A9-9F42-42D7-9815-D1C853AE61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7705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1"/>
            </a:lvl1pPr>
          </a:lstStyle>
          <a:p>
            <a:pPr>
              <a:defRPr/>
            </a:pPr>
            <a:fld id="{3C006417-6E9D-4296-A28B-33DA637F21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74675" y="4378325"/>
            <a:ext cx="8369300" cy="13970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4000" b="1" dirty="0"/>
              <a:t>Двоичная система счисления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C49996-90E2-4ABA-8546-E5248027D928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2765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1000">
              <a:latin typeface="Times New Roman" pitchFamily="18" charset="0"/>
            </a:endParaRP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Таблица восьмеричных чисел</a:t>
            </a:r>
          </a:p>
        </p:txBody>
      </p:sp>
      <p:graphicFrame>
        <p:nvGraphicFramePr>
          <p:cNvPr id="46228" name="Group 148"/>
          <p:cNvGraphicFramePr>
            <a:graphicFrameLocks noGrp="1"/>
          </p:cNvGraphicFramePr>
          <p:nvPr/>
        </p:nvGraphicFramePr>
        <p:xfrm>
          <a:off x="395288" y="1557338"/>
          <a:ext cx="8280400" cy="3040064"/>
        </p:xfrm>
        <a:graphic>
          <a:graphicData uri="http://schemas.openxmlformats.org/drawingml/2006/table">
            <a:tbl>
              <a:tblPr/>
              <a:tblGrid>
                <a:gridCol w="1379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ru-RU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85216" y="3429000"/>
            <a:ext cx="8369300" cy="1397000"/>
          </a:xfrm>
          <a:noFill/>
        </p:spPr>
        <p:txBody>
          <a:bodyPr/>
          <a:lstStyle/>
          <a:p>
            <a:pPr marL="1976438" indent="-1976438" algn="l" eaLnBrk="1" hangingPunct="1">
              <a:lnSpc>
                <a:spcPct val="80000"/>
              </a:lnSpc>
            </a:pPr>
            <a:r>
              <a:rPr lang="ru-RU" sz="4000" b="1" dirty="0"/>
              <a:t>Шестнадцатеричная системы счисления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F13A09-E85E-42B6-8A2B-123995393BDE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3789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Шестнадцатеричная система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395288" y="908050"/>
            <a:ext cx="5106987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Основание</a:t>
            </a:r>
            <a:r>
              <a:rPr lang="ru-RU" sz="2400"/>
              <a:t> (количество цифр): </a:t>
            </a:r>
            <a:r>
              <a:rPr lang="en-US" sz="2400" b="1"/>
              <a:t>16</a:t>
            </a:r>
            <a:endParaRPr lang="ru-RU" sz="2400" b="1"/>
          </a:p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Алфавит: </a:t>
            </a:r>
            <a:r>
              <a:rPr lang="en-US" sz="2400"/>
              <a:t>0, 1</a:t>
            </a:r>
            <a:r>
              <a:rPr lang="ru-RU" sz="2400"/>
              <a:t>, 2</a:t>
            </a:r>
            <a:r>
              <a:rPr lang="en-US" sz="2400"/>
              <a:t>, 3, 4, 5, 6, 7, 8, 9,</a:t>
            </a:r>
            <a:endParaRPr lang="ru-RU" sz="2400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539750" y="2060575"/>
            <a:ext cx="13335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</a:t>
            </a:r>
            <a:r>
              <a:rPr lang="en-US" sz="2400" b="1">
                <a:solidFill>
                  <a:schemeClr val="accent2"/>
                </a:solidFill>
              </a:rPr>
              <a:t>0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16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611188" y="4149725"/>
            <a:ext cx="1333500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2"/>
                </a:solidFill>
              </a:rPr>
              <a:t>16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8135" name="Rectangle 7"/>
          <p:cNvSpPr>
            <a:spLocks noChangeArrowheads="1"/>
          </p:cNvSpPr>
          <p:nvPr/>
        </p:nvSpPr>
        <p:spPr bwMode="auto">
          <a:xfrm>
            <a:off x="2124075" y="2097088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10</a:t>
            </a:r>
            <a:r>
              <a:rPr lang="en-US" sz="2400"/>
              <a:t>7</a:t>
            </a:r>
            <a:endParaRPr lang="ru-RU" sz="2400"/>
          </a:p>
        </p:txBody>
      </p:sp>
      <p:grpSp>
        <p:nvGrpSpPr>
          <p:cNvPr id="2" name="Group 54"/>
          <p:cNvGrpSpPr>
            <a:grpSpLocks/>
          </p:cNvGrpSpPr>
          <p:nvPr/>
        </p:nvGrpSpPr>
        <p:grpSpPr bwMode="auto">
          <a:xfrm>
            <a:off x="2232025" y="2133600"/>
            <a:ext cx="1331913" cy="1187450"/>
            <a:chOff x="1406" y="1344"/>
            <a:chExt cx="839" cy="748"/>
          </a:xfrm>
        </p:grpSpPr>
        <p:grpSp>
          <p:nvGrpSpPr>
            <p:cNvPr id="37923" name="Group 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37928" name="Group 1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37930" name="Line 1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931" name="Line 1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929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16</a:t>
                </a:r>
                <a:endParaRPr lang="ru-RU" sz="2400"/>
              </a:p>
            </p:txBody>
          </p:sp>
        </p:grpSp>
        <p:sp>
          <p:nvSpPr>
            <p:cNvPr id="37924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32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  6</a:t>
              </a:r>
              <a:endParaRPr lang="ru-RU" sz="2400"/>
            </a:p>
          </p:txBody>
        </p:sp>
        <p:sp>
          <p:nvSpPr>
            <p:cNvPr id="37925" name="Rectangle 15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96</a:t>
              </a:r>
            </a:p>
          </p:txBody>
        </p:sp>
        <p:sp>
          <p:nvSpPr>
            <p:cNvPr id="37926" name="Line 1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45" name="Rectangle 17"/>
            <p:cNvSpPr>
              <a:spLocks noChangeArrowheads="1"/>
            </p:cNvSpPr>
            <p:nvPr/>
          </p:nvSpPr>
          <p:spPr bwMode="auto">
            <a:xfrm>
              <a:off x="1406" y="1842"/>
              <a:ext cx="288" cy="25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en-US" sz="2400">
                  <a:solidFill>
                    <a:schemeClr val="bg1"/>
                  </a:solidFill>
                </a:rPr>
                <a:t>11</a:t>
              </a:r>
              <a:endParaRPr lang="ru-RU" sz="240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2843213" y="2600325"/>
            <a:ext cx="1295400" cy="1179513"/>
            <a:chOff x="1791" y="1616"/>
            <a:chExt cx="816" cy="743"/>
          </a:xfrm>
        </p:grpSpPr>
        <p:grpSp>
          <p:nvGrpSpPr>
            <p:cNvPr id="37914" name="Group 19"/>
            <p:cNvGrpSpPr>
              <a:grpSpLocks/>
            </p:cNvGrpSpPr>
            <p:nvPr/>
          </p:nvGrpSpPr>
          <p:grpSpPr bwMode="auto">
            <a:xfrm>
              <a:off x="2153" y="1616"/>
              <a:ext cx="454" cy="499"/>
              <a:chOff x="1791" y="1344"/>
              <a:chExt cx="454" cy="499"/>
            </a:xfrm>
          </p:grpSpPr>
          <p:grpSp>
            <p:nvGrpSpPr>
              <p:cNvPr id="37919" name="Group 2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37921" name="Line 2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7922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37920" name="Rectangle 2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330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2400"/>
                  <a:t>16</a:t>
                </a:r>
                <a:endParaRPr lang="ru-RU" sz="2400"/>
              </a:p>
            </p:txBody>
          </p:sp>
        </p:grpSp>
        <p:sp>
          <p:nvSpPr>
            <p:cNvPr id="37915" name="Rectangle 24"/>
            <p:cNvSpPr>
              <a:spLocks noChangeArrowheads="1"/>
            </p:cNvSpPr>
            <p:nvPr/>
          </p:nvSpPr>
          <p:spPr bwMode="auto">
            <a:xfrm>
              <a:off x="2199" y="18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0</a:t>
              </a:r>
              <a:endParaRPr lang="ru-RU" sz="2400"/>
            </a:p>
          </p:txBody>
        </p:sp>
        <p:sp>
          <p:nvSpPr>
            <p:cNvPr id="37916" name="Rectangle 25"/>
            <p:cNvSpPr>
              <a:spLocks noChangeArrowheads="1"/>
            </p:cNvSpPr>
            <p:nvPr/>
          </p:nvSpPr>
          <p:spPr bwMode="auto">
            <a:xfrm>
              <a:off x="1791" y="1797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  </a:t>
              </a:r>
              <a:r>
                <a:rPr lang="en-US" sz="2400"/>
                <a:t>0</a:t>
              </a:r>
              <a:endParaRPr lang="ru-RU" sz="2400"/>
            </a:p>
          </p:txBody>
        </p:sp>
        <p:sp>
          <p:nvSpPr>
            <p:cNvPr id="37917" name="Line 26"/>
            <p:cNvSpPr>
              <a:spLocks noChangeShapeType="1"/>
            </p:cNvSpPr>
            <p:nvPr/>
          </p:nvSpPr>
          <p:spPr bwMode="auto">
            <a:xfrm>
              <a:off x="1836" y="2069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8155" name="Rectangle 27"/>
            <p:cNvSpPr>
              <a:spLocks noChangeArrowheads="1"/>
            </p:cNvSpPr>
            <p:nvPr/>
          </p:nvSpPr>
          <p:spPr bwMode="auto">
            <a:xfrm>
              <a:off x="1950" y="2115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en-US" sz="2400"/>
                <a:t>6</a:t>
              </a:r>
              <a:endParaRPr lang="ru-RU" sz="2400"/>
            </a:p>
          </p:txBody>
        </p:sp>
      </p:grpSp>
      <p:sp>
        <p:nvSpPr>
          <p:cNvPr id="48166" name="Rectangle 38"/>
          <p:cNvSpPr>
            <a:spLocks noChangeArrowheads="1"/>
          </p:cNvSpPr>
          <p:nvPr/>
        </p:nvSpPr>
        <p:spPr bwMode="auto">
          <a:xfrm>
            <a:off x="4643438" y="2420938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10</a:t>
            </a:r>
            <a:r>
              <a:rPr lang="en-US" sz="3600" b="1"/>
              <a:t>7</a:t>
            </a:r>
            <a:r>
              <a:rPr lang="ru-RU" sz="3600" b="1"/>
              <a:t> = </a:t>
            </a:r>
            <a:r>
              <a:rPr lang="en-US" sz="3600" b="1"/>
              <a:t>6B</a:t>
            </a:r>
            <a:r>
              <a:rPr lang="en-US" sz="3600" b="1" baseline="-25000"/>
              <a:t>16</a:t>
            </a:r>
            <a:endParaRPr lang="ru-RU" sz="3600" b="1" baseline="-25000"/>
          </a:p>
        </p:txBody>
      </p:sp>
      <p:sp>
        <p:nvSpPr>
          <p:cNvPr id="48167" name="AutoShape 39"/>
          <p:cNvSpPr>
            <a:spLocks noChangeArrowheads="1"/>
          </p:cNvSpPr>
          <p:nvPr/>
        </p:nvSpPr>
        <p:spPr bwMode="auto">
          <a:xfrm>
            <a:off x="5867400" y="3355975"/>
            <a:ext cx="1512888" cy="720725"/>
          </a:xfrm>
          <a:prstGeom prst="wedgeRoundRectCallout">
            <a:avLst>
              <a:gd name="adj1" fmla="val 7921"/>
              <a:gd name="adj2" fmla="val -93171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система счисления</a:t>
            </a:r>
          </a:p>
        </p:txBody>
      </p:sp>
      <p:sp>
        <p:nvSpPr>
          <p:cNvPr id="48168" name="Rectangle 40"/>
          <p:cNvSpPr>
            <a:spLocks noChangeArrowheads="1"/>
          </p:cNvSpPr>
          <p:nvPr/>
        </p:nvSpPr>
        <p:spPr bwMode="auto">
          <a:xfrm>
            <a:off x="827088" y="5157788"/>
            <a:ext cx="18700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1</a:t>
            </a:r>
            <a:r>
              <a:rPr lang="en-US" sz="3600" b="1"/>
              <a:t>C5</a:t>
            </a:r>
            <a:r>
              <a:rPr lang="en-US" sz="3600" b="1" baseline="-25000"/>
              <a:t>16</a:t>
            </a:r>
            <a:endParaRPr lang="ru-RU" sz="3600" b="1" baseline="-25000"/>
          </a:p>
        </p:txBody>
      </p:sp>
      <p:sp>
        <p:nvSpPr>
          <p:cNvPr id="48169" name="Rectangle 41"/>
          <p:cNvSpPr>
            <a:spLocks noChangeArrowheads="1"/>
          </p:cNvSpPr>
          <p:nvPr/>
        </p:nvSpPr>
        <p:spPr bwMode="auto">
          <a:xfrm>
            <a:off x="1368425" y="4868863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</a:t>
            </a:r>
            <a:r>
              <a:rPr lang="en-US" sz="2400"/>
              <a:t> </a:t>
            </a:r>
            <a:r>
              <a:rPr lang="ru-RU" sz="2400"/>
              <a:t> 1 0</a:t>
            </a:r>
            <a:endParaRPr lang="ru-RU" sz="2400" baseline="-25000"/>
          </a:p>
        </p:txBody>
      </p:sp>
      <p:sp>
        <p:nvSpPr>
          <p:cNvPr id="48170" name="Rectangle 42"/>
          <p:cNvSpPr>
            <a:spLocks noChangeArrowheads="1"/>
          </p:cNvSpPr>
          <p:nvPr/>
        </p:nvSpPr>
        <p:spPr bwMode="auto">
          <a:xfrm>
            <a:off x="2339975" y="4870450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48171" name="Rectangle 43"/>
          <p:cNvSpPr>
            <a:spLocks noChangeArrowheads="1"/>
          </p:cNvSpPr>
          <p:nvPr/>
        </p:nvSpPr>
        <p:spPr bwMode="auto">
          <a:xfrm>
            <a:off x="2592388" y="5157788"/>
            <a:ext cx="4816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= 1</a:t>
            </a:r>
            <a:r>
              <a:rPr lang="en-US" sz="3600" b="1">
                <a:cs typeface="Arial" charset="0"/>
              </a:rPr>
              <a:t>·16</a:t>
            </a:r>
            <a:r>
              <a:rPr lang="ru-RU" sz="3600" b="1" baseline="30000">
                <a:cs typeface="Arial" charset="0"/>
              </a:rPr>
              <a:t>2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en-US" sz="3600" b="1">
                <a:solidFill>
                  <a:srgbClr val="FF0000"/>
                </a:solidFill>
                <a:cs typeface="Arial" charset="0"/>
              </a:rPr>
              <a:t>12</a:t>
            </a:r>
            <a:r>
              <a:rPr lang="en-US" sz="3600" b="1">
                <a:cs typeface="Arial" charset="0"/>
              </a:rPr>
              <a:t>·16</a:t>
            </a:r>
            <a:r>
              <a:rPr lang="ru-RU" sz="3600" b="1" baseline="30000">
                <a:cs typeface="Arial" charset="0"/>
              </a:rPr>
              <a:t>1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en-US" sz="3600" b="1">
                <a:cs typeface="Arial" charset="0"/>
              </a:rPr>
              <a:t>5·16</a:t>
            </a:r>
            <a:r>
              <a:rPr lang="ru-RU" sz="3600" b="1" baseline="30000">
                <a:cs typeface="Arial" charset="0"/>
              </a:rPr>
              <a:t>0</a:t>
            </a:r>
            <a:endParaRPr lang="en-US" sz="3600" b="1" baseline="30000">
              <a:cs typeface="Arial" charset="0"/>
            </a:endParaRPr>
          </a:p>
          <a:p>
            <a:r>
              <a:rPr lang="ru-RU" sz="3600" b="1">
                <a:cs typeface="Arial" charset="0"/>
              </a:rPr>
              <a:t>= </a:t>
            </a:r>
            <a:r>
              <a:rPr lang="en-US" sz="3600" b="1">
                <a:cs typeface="Arial" charset="0"/>
              </a:rPr>
              <a:t>256</a:t>
            </a:r>
            <a:r>
              <a:rPr lang="ru-RU" sz="3600" b="1">
                <a:cs typeface="Arial" charset="0"/>
              </a:rPr>
              <a:t> + </a:t>
            </a:r>
            <a:r>
              <a:rPr lang="en-US" sz="3600" b="1">
                <a:cs typeface="Arial" charset="0"/>
              </a:rPr>
              <a:t>192</a:t>
            </a:r>
            <a:r>
              <a:rPr lang="ru-RU" sz="3600" b="1">
                <a:cs typeface="Arial" charset="0"/>
              </a:rPr>
              <a:t> + </a:t>
            </a:r>
            <a:r>
              <a:rPr lang="en-US" sz="3600" b="1">
                <a:cs typeface="Arial" charset="0"/>
              </a:rPr>
              <a:t>5</a:t>
            </a:r>
            <a:r>
              <a:rPr lang="ru-RU" sz="3600" b="1">
                <a:cs typeface="Arial" charset="0"/>
              </a:rPr>
              <a:t> = </a:t>
            </a:r>
            <a:r>
              <a:rPr lang="en-US" sz="3600" b="1">
                <a:cs typeface="Arial" charset="0"/>
              </a:rPr>
              <a:t>453</a:t>
            </a:r>
          </a:p>
        </p:txBody>
      </p:sp>
      <p:sp>
        <p:nvSpPr>
          <p:cNvPr id="48172" name="AutoShape 44"/>
          <p:cNvSpPr>
            <a:spLocks noChangeArrowheads="1"/>
          </p:cNvSpPr>
          <p:nvPr/>
        </p:nvSpPr>
        <p:spPr bwMode="auto">
          <a:xfrm rot="-3080023">
            <a:off x="2047082" y="2821781"/>
            <a:ext cx="360362" cy="1717675"/>
          </a:xfrm>
          <a:prstGeom prst="upArrow">
            <a:avLst>
              <a:gd name="adj1" fmla="val 50000"/>
              <a:gd name="adj2" fmla="val 11916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8174" name="Rectangle 46"/>
          <p:cNvSpPr>
            <a:spLocks noChangeArrowheads="1"/>
          </p:cNvSpPr>
          <p:nvPr/>
        </p:nvSpPr>
        <p:spPr bwMode="auto">
          <a:xfrm>
            <a:off x="530383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A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10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5" name="Rectangle 47"/>
          <p:cNvSpPr>
            <a:spLocks noChangeArrowheads="1"/>
          </p:cNvSpPr>
          <p:nvPr/>
        </p:nvSpPr>
        <p:spPr bwMode="auto">
          <a:xfrm>
            <a:off x="585628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B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11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7" name="Rectangle 49"/>
          <p:cNvSpPr>
            <a:spLocks noChangeArrowheads="1"/>
          </p:cNvSpPr>
          <p:nvPr/>
        </p:nvSpPr>
        <p:spPr bwMode="auto">
          <a:xfrm>
            <a:off x="640873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C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12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8" name="Rectangle 50"/>
          <p:cNvSpPr>
            <a:spLocks noChangeArrowheads="1"/>
          </p:cNvSpPr>
          <p:nvPr/>
        </p:nvSpPr>
        <p:spPr bwMode="auto">
          <a:xfrm>
            <a:off x="6961188" y="1341438"/>
            <a:ext cx="5730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D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13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79" name="Rectangle 51"/>
          <p:cNvSpPr>
            <a:spLocks noChangeArrowheads="1"/>
          </p:cNvSpPr>
          <p:nvPr/>
        </p:nvSpPr>
        <p:spPr bwMode="auto">
          <a:xfrm>
            <a:off x="7521575" y="1341438"/>
            <a:ext cx="5556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E</a:t>
            </a:r>
            <a:r>
              <a:rPr lang="en-US" sz="2400"/>
              <a:t>,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14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80" name="Rectangle 52"/>
          <p:cNvSpPr>
            <a:spLocks noChangeArrowheads="1"/>
          </p:cNvSpPr>
          <p:nvPr/>
        </p:nvSpPr>
        <p:spPr bwMode="auto">
          <a:xfrm>
            <a:off x="8081963" y="1341438"/>
            <a:ext cx="5381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rgbClr val="FF0000"/>
                </a:solidFill>
              </a:rPr>
              <a:t> F </a:t>
            </a:r>
            <a:br>
              <a:rPr lang="en-US" sz="2400" b="1">
                <a:solidFill>
                  <a:srgbClr val="FF0000"/>
                </a:solidFill>
              </a:rPr>
            </a:br>
            <a:r>
              <a:rPr lang="en-US" sz="2400">
                <a:solidFill>
                  <a:schemeClr val="accent2"/>
                </a:solidFill>
              </a:rPr>
              <a:t>15</a:t>
            </a:r>
            <a:endParaRPr lang="ru-RU" sz="2400">
              <a:solidFill>
                <a:schemeClr val="accent2"/>
              </a:solidFill>
            </a:endParaRPr>
          </a:p>
        </p:txBody>
      </p:sp>
      <p:sp>
        <p:nvSpPr>
          <p:cNvPr id="48181" name="Rectangle 53"/>
          <p:cNvSpPr>
            <a:spLocks noChangeArrowheads="1"/>
          </p:cNvSpPr>
          <p:nvPr/>
        </p:nvSpPr>
        <p:spPr bwMode="auto">
          <a:xfrm>
            <a:off x="1871663" y="3176588"/>
            <a:ext cx="457200" cy="387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lIns="54000" tIns="10800" rIns="54000" bIns="10800">
            <a:spAutoFit/>
          </a:bodyPr>
          <a:lstStyle/>
          <a:p>
            <a:pPr algn="ctr">
              <a:defRPr/>
            </a:pPr>
            <a:r>
              <a:rPr lang="en-US" sz="2400"/>
              <a:t>B</a:t>
            </a:r>
            <a:endParaRPr lang="ru-RU" sz="2400"/>
          </a:p>
        </p:txBody>
      </p:sp>
      <p:sp>
        <p:nvSpPr>
          <p:cNvPr id="48184" name="Rectangle 56"/>
          <p:cNvSpPr>
            <a:spLocks noChangeArrowheads="1"/>
          </p:cNvSpPr>
          <p:nvPr/>
        </p:nvSpPr>
        <p:spPr bwMode="auto">
          <a:xfrm>
            <a:off x="4572000" y="4581525"/>
            <a:ext cx="514350" cy="64135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/>
              <a:t>C</a:t>
            </a:r>
            <a:endParaRPr lang="ru-RU" sz="3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8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8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8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8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48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8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48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48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4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48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/>
      <p:bldP spid="48133" grpId="0" animBg="1"/>
      <p:bldP spid="48134" grpId="0" animBg="1"/>
      <p:bldP spid="48135" grpId="0"/>
      <p:bldP spid="48166" grpId="0"/>
      <p:bldP spid="48167" grpId="0" animBg="1"/>
      <p:bldP spid="48168" grpId="0"/>
      <p:bldP spid="48169" grpId="0"/>
      <p:bldP spid="48170" grpId="0"/>
      <p:bldP spid="48171" grpId="0" build="p"/>
      <p:bldP spid="48172" grpId="0" animBg="1"/>
      <p:bldP spid="48174" grpId="0"/>
      <p:bldP spid="48175" grpId="0"/>
      <p:bldP spid="48177" grpId="0"/>
      <p:bldP spid="48178" grpId="0"/>
      <p:bldP spid="48179" grpId="0"/>
      <p:bldP spid="48180" grpId="0"/>
      <p:bldP spid="48181" grpId="0" animBg="1"/>
      <p:bldP spid="481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C16821-9F71-49CC-B7A2-C7D9CBE8C8D7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993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ru-RU" sz="1000">
              <a:latin typeface="Times New Roman" pitchFamily="18" charset="0"/>
            </a:endParaRP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Таблица шестнадцатеричных чисел</a:t>
            </a:r>
          </a:p>
        </p:txBody>
      </p:sp>
      <p:graphicFrame>
        <p:nvGraphicFramePr>
          <p:cNvPr id="56325" name="Group 5"/>
          <p:cNvGraphicFramePr>
            <a:graphicFrameLocks noGrp="1"/>
          </p:cNvGraphicFramePr>
          <p:nvPr/>
        </p:nvGraphicFramePr>
        <p:xfrm>
          <a:off x="395288" y="981075"/>
          <a:ext cx="8280400" cy="5472115"/>
        </p:xfrm>
        <a:graphic>
          <a:graphicData uri="http://schemas.openxmlformats.org/drawingml/2006/table">
            <a:tbl>
              <a:tblPr/>
              <a:tblGrid>
                <a:gridCol w="1379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7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7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795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ru-RU" sz="28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0001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0011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1011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6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0101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1110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0111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1111</a:t>
                      </a:r>
                      <a:endParaRPr kumimoji="0" lang="ru-RU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33269-9E16-42DA-A312-232D02264F54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12291" name="Line 2"/>
          <p:cNvSpPr>
            <a:spLocks noChangeShapeType="1"/>
          </p:cNvSpPr>
          <p:nvPr/>
        </p:nvSpPr>
        <p:spPr bwMode="auto">
          <a:xfrm>
            <a:off x="395536" y="476672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95536" y="1"/>
            <a:ext cx="81407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 dirty="0"/>
              <a:t>Перевод целых чисел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698484"/>
            <a:ext cx="4170309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200" b="1" dirty="0">
                <a:solidFill>
                  <a:schemeClr val="accent2"/>
                </a:solidFill>
              </a:rPr>
              <a:t>Двоичная система: </a:t>
            </a:r>
            <a:br>
              <a:rPr lang="ru-RU" sz="2200" b="1" dirty="0">
                <a:solidFill>
                  <a:schemeClr val="accent2"/>
                </a:solidFill>
              </a:rPr>
            </a:br>
            <a:r>
              <a:rPr lang="ru-RU" sz="2000" b="1" dirty="0"/>
              <a:t>Алфавит: </a:t>
            </a:r>
            <a:r>
              <a:rPr lang="en-US" sz="2000" dirty="0"/>
              <a:t>0, 1</a:t>
            </a:r>
            <a:br>
              <a:rPr lang="en-US" sz="2000" dirty="0"/>
            </a:br>
            <a:r>
              <a:rPr lang="ru-RU" sz="2000" b="1" dirty="0"/>
              <a:t>Основание</a:t>
            </a:r>
            <a:r>
              <a:rPr lang="ru-RU" sz="2000" dirty="0"/>
              <a:t> (количество цифр): </a:t>
            </a:r>
            <a:r>
              <a:rPr lang="ru-RU" sz="2000" b="1" dirty="0"/>
              <a:t>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87524" y="2708920"/>
            <a:ext cx="1941557" cy="46166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/>
              <a:t>19     </a:t>
            </a:r>
            <a:r>
              <a:rPr lang="ru-RU" sz="2400" b="1" dirty="0">
                <a:solidFill>
                  <a:schemeClr val="accent2"/>
                </a:solidFill>
              </a:rPr>
              <a:t>10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3528" y="4941168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2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2735796" y="2564904"/>
            <a:ext cx="52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19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2735796" y="2564904"/>
            <a:ext cx="1295400" cy="1177925"/>
            <a:chOff x="1429" y="1344"/>
            <a:chExt cx="816" cy="742"/>
          </a:xfrm>
        </p:grpSpPr>
        <p:grpSp>
          <p:nvGrpSpPr>
            <p:cNvPr id="12347" name="Group 15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52" name="Group 13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54" name="Line 10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55" name="Line 11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53" name="Rectangle 12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48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</a:t>
              </a:r>
            </a:p>
          </p:txBody>
        </p:sp>
        <p:sp>
          <p:nvSpPr>
            <p:cNvPr id="12349" name="Rectangle 16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18</a:t>
              </a:r>
            </a:p>
          </p:txBody>
        </p:sp>
        <p:sp>
          <p:nvSpPr>
            <p:cNvPr id="12350" name="Line 17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3310471" y="2996704"/>
            <a:ext cx="1295400" cy="1177925"/>
            <a:chOff x="1429" y="1344"/>
            <a:chExt cx="816" cy="742"/>
          </a:xfrm>
        </p:grpSpPr>
        <p:grpSp>
          <p:nvGrpSpPr>
            <p:cNvPr id="12338" name="Group 2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43" name="Group 2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45" name="Line 2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46" name="Line 2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44" name="Rectangle 2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39" name="Rectangle 2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4</a:t>
              </a:r>
            </a:p>
          </p:txBody>
        </p:sp>
        <p:sp>
          <p:nvSpPr>
            <p:cNvPr id="12340" name="Rectangle 2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8</a:t>
              </a:r>
            </a:p>
          </p:txBody>
        </p:sp>
        <p:sp>
          <p:nvSpPr>
            <p:cNvPr id="12341" name="Line 2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37" name="Rectangle 2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grpSp>
        <p:nvGrpSpPr>
          <p:cNvPr id="8" name="Group 30"/>
          <p:cNvGrpSpPr>
            <a:grpSpLocks/>
          </p:cNvGrpSpPr>
          <p:nvPr/>
        </p:nvGrpSpPr>
        <p:grpSpPr bwMode="auto">
          <a:xfrm>
            <a:off x="3886733" y="3428504"/>
            <a:ext cx="1295400" cy="1177925"/>
            <a:chOff x="1429" y="1344"/>
            <a:chExt cx="816" cy="742"/>
          </a:xfrm>
        </p:grpSpPr>
        <p:grpSp>
          <p:nvGrpSpPr>
            <p:cNvPr id="12329" name="Group 3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34" name="Group 3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36" name="Line 3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37" name="Line 3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35" name="Rectangle 3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30" name="Rectangle 3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2</a:t>
              </a:r>
            </a:p>
          </p:txBody>
        </p:sp>
        <p:sp>
          <p:nvSpPr>
            <p:cNvPr id="12331" name="Rectangle 3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 dirty="0"/>
                <a:t> 4</a:t>
              </a:r>
            </a:p>
          </p:txBody>
        </p:sp>
        <p:sp>
          <p:nvSpPr>
            <p:cNvPr id="12332" name="Line 3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47" name="Rectangle 3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0</a:t>
              </a:r>
            </a:p>
          </p:txBody>
        </p:sp>
      </p:grpSp>
      <p:grpSp>
        <p:nvGrpSpPr>
          <p:cNvPr id="11" name="Group 40"/>
          <p:cNvGrpSpPr>
            <a:grpSpLocks/>
          </p:cNvGrpSpPr>
          <p:nvPr/>
        </p:nvGrpSpPr>
        <p:grpSpPr bwMode="auto">
          <a:xfrm>
            <a:off x="4462996" y="3860304"/>
            <a:ext cx="1295400" cy="1177925"/>
            <a:chOff x="1429" y="1344"/>
            <a:chExt cx="816" cy="742"/>
          </a:xfrm>
        </p:grpSpPr>
        <p:grpSp>
          <p:nvGrpSpPr>
            <p:cNvPr id="12320" name="Group 4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25" name="Group 4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27" name="Line 4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28" name="Line 4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26" name="Rectangle 4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21" name="Rectangle 4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</a:t>
              </a:r>
            </a:p>
          </p:txBody>
        </p:sp>
        <p:sp>
          <p:nvSpPr>
            <p:cNvPr id="12322" name="Rectangle 4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2</a:t>
              </a:r>
            </a:p>
          </p:txBody>
        </p:sp>
        <p:sp>
          <p:nvSpPr>
            <p:cNvPr id="12323" name="Line 4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57" name="Rectangle 4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0</a:t>
              </a:r>
            </a:p>
          </p:txBody>
        </p:sp>
      </p:grpSp>
      <p:grpSp>
        <p:nvGrpSpPr>
          <p:cNvPr id="14" name="Group 50"/>
          <p:cNvGrpSpPr>
            <a:grpSpLocks/>
          </p:cNvGrpSpPr>
          <p:nvPr/>
        </p:nvGrpSpPr>
        <p:grpSpPr bwMode="auto">
          <a:xfrm>
            <a:off x="5039258" y="4292104"/>
            <a:ext cx="1295400" cy="1177925"/>
            <a:chOff x="1429" y="1344"/>
            <a:chExt cx="816" cy="742"/>
          </a:xfrm>
        </p:grpSpPr>
        <p:grpSp>
          <p:nvGrpSpPr>
            <p:cNvPr id="12311" name="Group 51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12316" name="Group 52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12318" name="Line 53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2319" name="Line 54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2317" name="Rectangle 55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2</a:t>
                </a:r>
              </a:p>
            </p:txBody>
          </p:sp>
        </p:grpSp>
        <p:sp>
          <p:nvSpPr>
            <p:cNvPr id="12312" name="Rectangle 56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  <p:sp>
          <p:nvSpPr>
            <p:cNvPr id="12313" name="Rectangle 57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0</a:t>
              </a:r>
            </a:p>
          </p:txBody>
        </p:sp>
        <p:sp>
          <p:nvSpPr>
            <p:cNvPr id="12314" name="Line 58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6300192" y="2600908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 dirty="0"/>
              <a:t>19 = 10011</a:t>
            </a:r>
            <a:r>
              <a:rPr lang="ru-RU" sz="3600" b="1" baseline="-25000" dirty="0"/>
              <a:t>2</a:t>
            </a:r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auto">
          <a:xfrm>
            <a:off x="7488324" y="3573016"/>
            <a:ext cx="1512887" cy="720725"/>
          </a:xfrm>
          <a:prstGeom prst="wedgeRoundRectCallout">
            <a:avLst>
              <a:gd name="adj1" fmla="val 31532"/>
              <a:gd name="adj2" fmla="val -9493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dirty="0"/>
              <a:t>система счисления</a:t>
            </a:r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1079612" y="5805264"/>
            <a:ext cx="145244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/>
              <a:t>10011</a:t>
            </a:r>
            <a:r>
              <a:rPr lang="ru-RU" sz="3200" b="1" baseline="-25000" dirty="0"/>
              <a:t>2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1115616" y="5517232"/>
            <a:ext cx="11801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4 3 2 1 0</a:t>
            </a:r>
            <a:endParaRPr lang="ru-RU" sz="2000" b="1" baseline="-25000" dirty="0">
              <a:solidFill>
                <a:srgbClr val="0070C0"/>
              </a:solidFill>
            </a:endParaRPr>
          </a:p>
        </p:txBody>
      </p:sp>
      <p:sp>
        <p:nvSpPr>
          <p:cNvPr id="17477" name="Rectangle 69"/>
          <p:cNvSpPr>
            <a:spLocks noChangeArrowheads="1"/>
          </p:cNvSpPr>
          <p:nvPr/>
        </p:nvSpPr>
        <p:spPr bwMode="auto">
          <a:xfrm>
            <a:off x="2231740" y="5517232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7478" name="Rectangle 70"/>
          <p:cNvSpPr>
            <a:spLocks noChangeArrowheads="1"/>
          </p:cNvSpPr>
          <p:nvPr/>
        </p:nvSpPr>
        <p:spPr bwMode="auto">
          <a:xfrm>
            <a:off x="2447764" y="5780782"/>
            <a:ext cx="609173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dirty="0"/>
              <a:t>= 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4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3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2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/>
              <a:t>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1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/>
              <a:t>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0</a:t>
            </a:r>
          </a:p>
          <a:p>
            <a:r>
              <a:rPr lang="ru-RU" sz="3200" b="1" dirty="0">
                <a:cs typeface="Arial" charset="0"/>
              </a:rPr>
              <a:t>= 16 + 2 + 1 = 19</a:t>
            </a:r>
            <a:endParaRPr lang="en-US" sz="3200" b="1" dirty="0">
              <a:cs typeface="Arial" charset="0"/>
            </a:endParaRPr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 flipH="1" flipV="1">
            <a:off x="4211960" y="5877272"/>
            <a:ext cx="396366" cy="32311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 flipH="1" flipV="1">
            <a:off x="5436096" y="5913276"/>
            <a:ext cx="360040" cy="28803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 rot="18519977">
            <a:off x="3400958" y="3266579"/>
            <a:ext cx="360363" cy="2843213"/>
          </a:xfrm>
          <a:prstGeom prst="upArrow">
            <a:avLst>
              <a:gd name="adj1" fmla="val 50000"/>
              <a:gd name="adj2" fmla="val 19724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0" y="440668"/>
            <a:ext cx="9144000" cy="1323439"/>
          </a:xfrm>
          <a:prstGeom prst="rect">
            <a:avLst/>
          </a:prstGeom>
          <a:ln w="12700" cmpd="dbl">
            <a:solidFill>
              <a:srgbClr val="C000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b="1" dirty="0"/>
              <a:t>Перевод целых десятичных чисел в восьмеричную, шестнадцатеричную и двоичную системы </a:t>
            </a:r>
            <a:r>
              <a:rPr lang="ru-RU" sz="1600" dirty="0">
                <a:solidFill>
                  <a:srgbClr val="C00000"/>
                </a:solidFill>
              </a:rPr>
              <a:t>осуществляется последовательным делением десятичного числа на основание той системы, в которую оно переводится, до тех пор, пока не получится частное меньшее этого основания. Число в новой системе записывается в виде остатков деления, начиная с последнего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7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 build="allAtOnce" animBg="1"/>
      <p:bldP spid="17415" grpId="0" animBg="1"/>
      <p:bldP spid="17417" grpId="0"/>
      <p:bldP spid="17469" grpId="0"/>
      <p:bldP spid="17473" grpId="0" animBg="1"/>
      <p:bldP spid="17475" grpId="0"/>
      <p:bldP spid="17476" grpId="0"/>
      <p:bldP spid="17477" grpId="0"/>
      <p:bldP spid="17478" grpId="0" build="p"/>
      <p:bldP spid="17479" grpId="0" animBg="1"/>
      <p:bldP spid="17480" grpId="0" animBg="1"/>
      <p:bldP spid="174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395536" y="1"/>
            <a:ext cx="81407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 dirty="0"/>
              <a:t>Перевод  дробных чисел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1808820"/>
            <a:ext cx="2948308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ru-RU" sz="2200" b="1" dirty="0">
                <a:solidFill>
                  <a:schemeClr val="accent2"/>
                </a:solidFill>
              </a:rPr>
              <a:t>Двоичная система: </a:t>
            </a:r>
            <a:br>
              <a:rPr lang="ru-RU" sz="2200" b="1" dirty="0">
                <a:solidFill>
                  <a:schemeClr val="accent2"/>
                </a:solidFill>
              </a:rPr>
            </a:br>
            <a:endParaRPr lang="ru-RU" sz="2000" b="1" dirty="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2204864"/>
            <a:ext cx="2087724" cy="461665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2400" b="1" dirty="0"/>
              <a:t>0,125 </a:t>
            </a:r>
            <a:r>
              <a:rPr lang="ru-RU" sz="2400" b="1" dirty="0">
                <a:solidFill>
                  <a:schemeClr val="accent2"/>
                </a:solidFill>
              </a:rPr>
              <a:t>  10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0" y="5013176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2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4788024" y="2600908"/>
            <a:ext cx="417599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b="1" dirty="0"/>
              <a:t>0,125</a:t>
            </a:r>
            <a:r>
              <a:rPr lang="ru-RU" sz="3600" b="1" baseline="-25000" dirty="0"/>
              <a:t>10</a:t>
            </a:r>
            <a:r>
              <a:rPr lang="ru-RU" sz="3600" b="1" dirty="0"/>
              <a:t>= </a:t>
            </a:r>
            <a:r>
              <a:rPr lang="ru-RU" sz="3600" b="1" dirty="0">
                <a:solidFill>
                  <a:srgbClr val="FF0000"/>
                </a:solidFill>
              </a:rPr>
              <a:t>0,001</a:t>
            </a:r>
            <a:r>
              <a:rPr lang="ru-RU" sz="36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auto">
          <a:xfrm>
            <a:off x="6732240" y="3501008"/>
            <a:ext cx="1512887" cy="720725"/>
          </a:xfrm>
          <a:prstGeom prst="wedgeRoundRectCallout">
            <a:avLst>
              <a:gd name="adj1" fmla="val 31532"/>
              <a:gd name="adj2" fmla="val -9493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dirty="0"/>
              <a:t>система счисления</a:t>
            </a:r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1079612" y="5805264"/>
            <a:ext cx="174137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 dirty="0"/>
              <a:t>0,1011</a:t>
            </a:r>
            <a:r>
              <a:rPr lang="ru-RU" sz="3600" b="1" baseline="-25000" dirty="0"/>
              <a:t>2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1079612" y="5481228"/>
            <a:ext cx="1590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</a:rPr>
              <a:t>0   -1 -2 -3-4</a:t>
            </a:r>
            <a:endParaRPr lang="ru-RU" sz="2000" b="1" baseline="-25000" dirty="0">
              <a:solidFill>
                <a:srgbClr val="0070C0"/>
              </a:solidFill>
            </a:endParaRPr>
          </a:p>
        </p:txBody>
      </p:sp>
      <p:sp>
        <p:nvSpPr>
          <p:cNvPr id="17477" name="Rectangle 69"/>
          <p:cNvSpPr>
            <a:spLocks noChangeArrowheads="1"/>
          </p:cNvSpPr>
          <p:nvPr/>
        </p:nvSpPr>
        <p:spPr bwMode="auto">
          <a:xfrm>
            <a:off x="2483768" y="5445224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7478" name="Rectangle 70"/>
          <p:cNvSpPr>
            <a:spLocks noChangeArrowheads="1"/>
          </p:cNvSpPr>
          <p:nvPr/>
        </p:nvSpPr>
        <p:spPr bwMode="auto">
          <a:xfrm>
            <a:off x="2627784" y="5780782"/>
            <a:ext cx="612068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200" b="1" dirty="0"/>
              <a:t>= 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-1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0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-2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/>
              <a:t>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-3</a:t>
            </a:r>
            <a:r>
              <a:rPr lang="ru-RU" sz="3200" dirty="0"/>
              <a:t> </a:t>
            </a:r>
            <a:r>
              <a:rPr lang="ru-RU" sz="3200" b="1" dirty="0">
                <a:cs typeface="Arial" charset="0"/>
              </a:rPr>
              <a:t>+</a:t>
            </a:r>
            <a:r>
              <a:rPr lang="ru-RU" sz="3200" dirty="0"/>
              <a:t> </a:t>
            </a:r>
            <a:r>
              <a:rPr lang="ru-RU" sz="3200" b="1" dirty="0"/>
              <a:t>1</a:t>
            </a:r>
            <a:r>
              <a:rPr lang="en-US" sz="3200" b="1" dirty="0">
                <a:cs typeface="Arial" charset="0"/>
              </a:rPr>
              <a:t>·</a:t>
            </a:r>
            <a:r>
              <a:rPr lang="ru-RU" sz="3200" b="1" dirty="0">
                <a:cs typeface="Arial" charset="0"/>
              </a:rPr>
              <a:t>2</a:t>
            </a:r>
            <a:r>
              <a:rPr lang="ru-RU" sz="3200" b="1" baseline="30000" dirty="0">
                <a:cs typeface="Arial" charset="0"/>
              </a:rPr>
              <a:t>-4</a:t>
            </a:r>
          </a:p>
          <a:p>
            <a:r>
              <a:rPr lang="ru-RU" sz="3200" b="1" dirty="0">
                <a:cs typeface="Arial" charset="0"/>
              </a:rPr>
              <a:t>= 0,5+0+0,125+0,0625=</a:t>
            </a:r>
            <a:r>
              <a:rPr lang="ru-RU" sz="3200" b="1" dirty="0">
                <a:solidFill>
                  <a:srgbClr val="FF0000"/>
                </a:solidFill>
                <a:cs typeface="Arial" charset="0"/>
              </a:rPr>
              <a:t>0,6875</a:t>
            </a:r>
            <a:r>
              <a:rPr lang="ru-RU" sz="3200" b="1" baseline="-25000" dirty="0">
                <a:cs typeface="Arial" charset="0"/>
              </a:rPr>
              <a:t>10</a:t>
            </a:r>
            <a:endParaRPr lang="en-US" sz="3200" b="1" baseline="-25000" dirty="0">
              <a:cs typeface="Arial" charset="0"/>
            </a:endParaRPr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 flipH="1" flipV="1">
            <a:off x="4572000" y="5877272"/>
            <a:ext cx="396366" cy="32311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81" name="AutoShape 73"/>
          <p:cNvSpPr>
            <a:spLocks noChangeArrowheads="1"/>
          </p:cNvSpPr>
          <p:nvPr/>
        </p:nvSpPr>
        <p:spPr bwMode="auto">
          <a:xfrm rot="10800000">
            <a:off x="2087724" y="2960948"/>
            <a:ext cx="252028" cy="2126452"/>
          </a:xfrm>
          <a:prstGeom prst="upArrow">
            <a:avLst>
              <a:gd name="adj1" fmla="val 50000"/>
              <a:gd name="adj2" fmla="val 19724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72008" y="440668"/>
            <a:ext cx="9000492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b="1" dirty="0">
                <a:latin typeface="Times New Roman"/>
                <a:ea typeface="Times New Roman"/>
              </a:rPr>
              <a:t>Перевод правильных дробей из десятичной системы счисления в двоичную, восьмеричную и шестнадцатеричную системы счисления</a:t>
            </a:r>
            <a:r>
              <a:rPr lang="ru-RU" sz="1600" dirty="0">
                <a:solidFill>
                  <a:srgbClr val="C00000"/>
                </a:solidFill>
                <a:latin typeface="Arial"/>
              </a:rPr>
              <a:t> </a:t>
            </a:r>
            <a:r>
              <a:rPr lang="ru-RU" sz="1600" dirty="0">
                <a:solidFill>
                  <a:srgbClr val="FF0000"/>
                </a:solidFill>
                <a:latin typeface="Times New Roman"/>
                <a:ea typeface="Times New Roman"/>
              </a:rPr>
              <a:t>осуществляется последовательным  умножением  этой дроби на основание той системы, в которую она переводится. При этом умножаются только дробные части. Дробь в новой системе записывается в виде целых частей произведений, начиная с первого.</a:t>
            </a:r>
            <a:endParaRPr lang="ru-RU" sz="11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/>
        </p:nvGraphicFramePr>
        <p:xfrm>
          <a:off x="2339752" y="2276872"/>
          <a:ext cx="1476164" cy="2698616"/>
        </p:xfrm>
        <a:graphic>
          <a:graphicData uri="http://schemas.openxmlformats.org/drawingml/2006/table">
            <a:tbl>
              <a:tblPr/>
              <a:tblGrid>
                <a:gridCol w="492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  0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125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   0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25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   0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5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44450" marR="4445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   1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44450" marR="44450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0" y="0"/>
          <a:ext cx="14287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4" name="Формула" r:id="rId4" imgW="139700" imgH="139700" progId="Equation.3">
                  <p:embed/>
                </p:oleObj>
              </mc:Choice>
              <mc:Fallback>
                <p:oleObj name="Формула" r:id="rId4" imgW="139700" imgH="1397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142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6" name="Object 2"/>
          <p:cNvGraphicFramePr>
            <a:graphicFrameLocks noChangeAspect="1"/>
          </p:cNvGraphicFramePr>
          <p:nvPr/>
        </p:nvGraphicFramePr>
        <p:xfrm>
          <a:off x="0" y="0"/>
          <a:ext cx="14287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5" name="Формула" r:id="rId6" imgW="139700" imgH="139700" progId="Equation.3">
                  <p:embed/>
                </p:oleObj>
              </mc:Choice>
              <mc:Fallback>
                <p:oleObj name="Формула" r:id="rId6" imgW="139700" imgH="139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142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945" name="Object 1"/>
          <p:cNvGraphicFramePr>
            <a:graphicFrameLocks noChangeAspect="1"/>
          </p:cNvGraphicFramePr>
          <p:nvPr/>
        </p:nvGraphicFramePr>
        <p:xfrm>
          <a:off x="0" y="0"/>
          <a:ext cx="142875" cy="14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6" name="Формула" r:id="rId8" imgW="139700" imgH="139700" progId="Equation.3">
                  <p:embed/>
                </p:oleObj>
              </mc:Choice>
              <mc:Fallback>
                <p:oleObj name="Формула" r:id="rId8" imgW="139700" imgH="1397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42875" cy="142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3743908" y="3861048"/>
            <a:ext cx="2664296" cy="1384995"/>
          </a:xfrm>
          <a:prstGeom prst="rect">
            <a:avLst/>
          </a:prstGeom>
          <a:noFill/>
          <a:ln w="28575">
            <a:solidFill>
              <a:srgbClr val="3333FF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N</a:t>
            </a:r>
            <a:r>
              <a:rPr lang="en-US" sz="3600" b="1" baseline="30000" dirty="0">
                <a:solidFill>
                  <a:srgbClr val="FF0000"/>
                </a:solidFill>
              </a:rPr>
              <a:t>-k</a:t>
            </a:r>
            <a:r>
              <a:rPr lang="en-US" sz="3600" b="1" dirty="0">
                <a:solidFill>
                  <a:srgbClr val="FF0000"/>
                </a:solidFill>
              </a:rPr>
              <a:t>=1/N</a:t>
            </a:r>
            <a:r>
              <a:rPr lang="en-US" sz="3600" b="1" baseline="30000" dirty="0">
                <a:solidFill>
                  <a:srgbClr val="FF0000"/>
                </a:solidFill>
              </a:rPr>
              <a:t>K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2</a:t>
            </a:r>
            <a:r>
              <a:rPr lang="en-US" sz="2400" b="1" baseline="30000" dirty="0">
                <a:solidFill>
                  <a:srgbClr val="3333FF"/>
                </a:solidFill>
              </a:rPr>
              <a:t>-1</a:t>
            </a:r>
            <a:r>
              <a:rPr lang="en-US" sz="2400" b="1" dirty="0">
                <a:solidFill>
                  <a:srgbClr val="3333FF"/>
                </a:solidFill>
              </a:rPr>
              <a:t>=1/2</a:t>
            </a:r>
            <a:r>
              <a:rPr lang="en-US" sz="2400" b="1" baseline="30000" dirty="0">
                <a:solidFill>
                  <a:srgbClr val="3333FF"/>
                </a:solidFill>
              </a:rPr>
              <a:t>1</a:t>
            </a:r>
            <a:r>
              <a:rPr lang="en-US" sz="2400" b="1" dirty="0">
                <a:solidFill>
                  <a:srgbClr val="3333FF"/>
                </a:solidFill>
              </a:rPr>
              <a:t>=0.5</a:t>
            </a:r>
          </a:p>
          <a:p>
            <a:r>
              <a:rPr lang="en-US" sz="2400" b="1" dirty="0">
                <a:solidFill>
                  <a:srgbClr val="3333FF"/>
                </a:solidFill>
              </a:rPr>
              <a:t>2</a:t>
            </a:r>
            <a:r>
              <a:rPr lang="en-US" sz="2400" b="1" baseline="30000" dirty="0">
                <a:solidFill>
                  <a:srgbClr val="3333FF"/>
                </a:solidFill>
              </a:rPr>
              <a:t>-2</a:t>
            </a:r>
            <a:r>
              <a:rPr lang="en-US" sz="2400" b="1" dirty="0">
                <a:solidFill>
                  <a:srgbClr val="3333FF"/>
                </a:solidFill>
              </a:rPr>
              <a:t>=1/2</a:t>
            </a:r>
            <a:r>
              <a:rPr lang="en-US" sz="2400" b="1" baseline="30000" dirty="0">
                <a:solidFill>
                  <a:srgbClr val="3333FF"/>
                </a:solidFill>
              </a:rPr>
              <a:t>2</a:t>
            </a:r>
            <a:r>
              <a:rPr lang="en-US" sz="2400" b="1" dirty="0">
                <a:solidFill>
                  <a:srgbClr val="3333FF"/>
                </a:solidFill>
              </a:rPr>
              <a:t>=1/4=0.25</a:t>
            </a:r>
            <a:endParaRPr lang="ru-RU" sz="2400" b="1" baseline="300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4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7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7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7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7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 build="allAtOnce" animBg="1"/>
      <p:bldP spid="17415" grpId="0" animBg="1"/>
      <p:bldP spid="17469" grpId="0"/>
      <p:bldP spid="17473" grpId="0" animBg="1"/>
      <p:bldP spid="17475" grpId="0"/>
      <p:bldP spid="17476" grpId="0"/>
      <p:bldP spid="17477" grpId="0"/>
      <p:bldP spid="17478" grpId="0" build="p"/>
      <p:bldP spid="17479" grpId="0" animBg="1"/>
      <p:bldP spid="1748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5A4DD3-9C9C-488D-A856-D943C6B0AC4F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536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Метод подбора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1066800" y="927100"/>
            <a:ext cx="116363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chemeClr val="accent2"/>
                </a:solidFill>
              </a:rPr>
              <a:t>10 </a:t>
            </a:r>
            <a:r>
              <a:rPr lang="ru-RU" sz="2400" b="1" dirty="0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 dirty="0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69" name="Rectangle 61"/>
          <p:cNvSpPr>
            <a:spLocks noChangeArrowheads="1"/>
          </p:cNvSpPr>
          <p:nvPr/>
        </p:nvSpPr>
        <p:spPr bwMode="auto">
          <a:xfrm>
            <a:off x="2319338" y="3014663"/>
            <a:ext cx="26638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77 = </a:t>
            </a:r>
            <a:r>
              <a:rPr lang="en-US" sz="2800" b="1"/>
              <a:t>64 +</a:t>
            </a:r>
            <a:endParaRPr lang="ru-RU" sz="2800" b="1" baseline="-25000"/>
          </a:p>
        </p:txBody>
      </p:sp>
      <p:sp>
        <p:nvSpPr>
          <p:cNvPr id="15367" name="Rectangle 61"/>
          <p:cNvSpPr>
            <a:spLocks noChangeArrowheads="1"/>
          </p:cNvSpPr>
          <p:nvPr/>
        </p:nvSpPr>
        <p:spPr bwMode="auto">
          <a:xfrm>
            <a:off x="373063" y="836613"/>
            <a:ext cx="6937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77</a:t>
            </a:r>
            <a:endParaRPr lang="ru-RU" sz="3600" b="1" baseline="-25000"/>
          </a:p>
        </p:txBody>
      </p:sp>
      <p:graphicFrame>
        <p:nvGraphicFramePr>
          <p:cNvPr id="26" name="Таблица 25"/>
          <p:cNvGraphicFramePr>
            <a:graphicFrameLocks noGrp="1"/>
          </p:cNvGraphicFramePr>
          <p:nvPr/>
        </p:nvGraphicFramePr>
        <p:xfrm>
          <a:off x="482600" y="1995488"/>
          <a:ext cx="8251936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0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017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5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4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3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1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2</a:t>
                      </a:r>
                      <a:r>
                        <a:rPr lang="ru-RU" sz="2000" b="0" baseline="300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</a:t>
                      </a:r>
                      <a:endParaRPr lang="ru-RU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7" name="AutoShape 65"/>
          <p:cNvSpPr>
            <a:spLocks noChangeArrowheads="1"/>
          </p:cNvSpPr>
          <p:nvPr/>
        </p:nvSpPr>
        <p:spPr bwMode="auto">
          <a:xfrm>
            <a:off x="3001963" y="1323975"/>
            <a:ext cx="584200" cy="474663"/>
          </a:xfrm>
          <a:prstGeom prst="wedgeRoundRectCallout">
            <a:avLst>
              <a:gd name="adj1" fmla="val 29246"/>
              <a:gd name="adj2" fmla="val 9058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200" b="1" dirty="0"/>
              <a:t>77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3476625" y="1995488"/>
            <a:ext cx="766763" cy="396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64</a:t>
            </a:r>
          </a:p>
        </p:txBody>
      </p:sp>
      <p:sp>
        <p:nvSpPr>
          <p:cNvPr id="29" name="Rectangle 61"/>
          <p:cNvSpPr>
            <a:spLocks noChangeArrowheads="1"/>
          </p:cNvSpPr>
          <p:nvPr/>
        </p:nvSpPr>
        <p:spPr bwMode="auto">
          <a:xfrm>
            <a:off x="482600" y="3797300"/>
            <a:ext cx="8178800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solidFill>
                  <a:srgbClr val="000066"/>
                </a:solidFill>
              </a:rPr>
              <a:t>Разложение по степеням двойки:</a:t>
            </a:r>
            <a:endParaRPr lang="en-US" sz="2400" b="1">
              <a:solidFill>
                <a:srgbClr val="000066"/>
              </a:solidFill>
            </a:endParaRPr>
          </a:p>
          <a:p>
            <a:r>
              <a:rPr lang="ru-RU" sz="2800" b="1"/>
              <a:t>		77 = 2</a:t>
            </a:r>
            <a:r>
              <a:rPr lang="ru-RU" sz="2800" b="1" baseline="30000"/>
              <a:t>6</a:t>
            </a:r>
            <a:r>
              <a:rPr lang="ru-RU" sz="2800" b="1"/>
              <a:t> + 2</a:t>
            </a:r>
            <a:r>
              <a:rPr lang="ru-RU" sz="2800" b="1" baseline="30000"/>
              <a:t>3 </a:t>
            </a:r>
            <a:r>
              <a:rPr lang="ru-RU" sz="2800" b="1"/>
              <a:t>+ 2</a:t>
            </a:r>
            <a:r>
              <a:rPr lang="ru-RU" sz="2800" b="1" baseline="30000"/>
              <a:t>2 </a:t>
            </a:r>
            <a:r>
              <a:rPr lang="ru-RU" sz="2800" b="1"/>
              <a:t>+ 2</a:t>
            </a:r>
            <a:r>
              <a:rPr lang="ru-RU" sz="2800" b="1" baseline="30000"/>
              <a:t>0</a:t>
            </a:r>
            <a:r>
              <a:rPr lang="ru-RU" sz="2800" b="1"/>
              <a:t> </a:t>
            </a:r>
          </a:p>
        </p:txBody>
      </p:sp>
      <p:sp>
        <p:nvSpPr>
          <p:cNvPr id="30" name="Rectangle 61"/>
          <p:cNvSpPr>
            <a:spLocks noChangeArrowheads="1"/>
          </p:cNvSpPr>
          <p:nvPr/>
        </p:nvSpPr>
        <p:spPr bwMode="auto">
          <a:xfrm>
            <a:off x="3597275" y="3014663"/>
            <a:ext cx="14605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+ </a:t>
            </a:r>
            <a:r>
              <a:rPr lang="en-US" sz="2800" b="1"/>
              <a:t>8 + …</a:t>
            </a:r>
            <a:r>
              <a:rPr lang="ru-RU" sz="2800" b="1"/>
              <a:t> </a:t>
            </a:r>
            <a:endParaRPr lang="ru-RU" sz="2800" b="1" baseline="-25000"/>
          </a:p>
        </p:txBody>
      </p:sp>
      <p:sp>
        <p:nvSpPr>
          <p:cNvPr id="31" name="Rectangle 61"/>
          <p:cNvSpPr>
            <a:spLocks noChangeArrowheads="1"/>
          </p:cNvSpPr>
          <p:nvPr/>
        </p:nvSpPr>
        <p:spPr bwMode="auto">
          <a:xfrm>
            <a:off x="4189413" y="3014663"/>
            <a:ext cx="1460500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+ </a:t>
            </a:r>
            <a:r>
              <a:rPr lang="en-US" sz="2800" b="1"/>
              <a:t>4 + …</a:t>
            </a:r>
            <a:r>
              <a:rPr lang="ru-RU" sz="2800" b="1"/>
              <a:t> </a:t>
            </a:r>
            <a:endParaRPr lang="ru-RU" sz="2800" b="1" baseline="-25000"/>
          </a:p>
        </p:txBody>
      </p:sp>
      <p:sp>
        <p:nvSpPr>
          <p:cNvPr id="32" name="Rectangle 61"/>
          <p:cNvSpPr>
            <a:spLocks noChangeArrowheads="1"/>
          </p:cNvSpPr>
          <p:nvPr/>
        </p:nvSpPr>
        <p:spPr bwMode="auto">
          <a:xfrm>
            <a:off x="4768850" y="3008313"/>
            <a:ext cx="949325" cy="523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+ </a:t>
            </a:r>
            <a:r>
              <a:rPr lang="en-US" sz="2800" b="1"/>
              <a:t>1</a:t>
            </a:r>
            <a:endParaRPr lang="ru-RU" sz="2800" b="1" baseline="-25000"/>
          </a:p>
        </p:txBody>
      </p:sp>
      <p:sp>
        <p:nvSpPr>
          <p:cNvPr id="33" name="Rectangle 61"/>
          <p:cNvSpPr>
            <a:spLocks noChangeArrowheads="1"/>
          </p:cNvSpPr>
          <p:nvPr/>
        </p:nvSpPr>
        <p:spPr bwMode="auto">
          <a:xfrm>
            <a:off x="2673350" y="5838825"/>
            <a:ext cx="31400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77</a:t>
            </a:r>
            <a:r>
              <a:rPr lang="en-US" sz="3600" b="1"/>
              <a:t> = 1001</a:t>
            </a:r>
            <a:r>
              <a:rPr lang="ru-RU" sz="3600" b="1"/>
              <a:t>1</a:t>
            </a:r>
            <a:r>
              <a:rPr lang="en-US" sz="3600" b="1"/>
              <a:t>01</a:t>
            </a:r>
            <a:r>
              <a:rPr lang="en-US" sz="3600" b="1" baseline="-25000"/>
              <a:t>2</a:t>
            </a:r>
            <a:endParaRPr lang="ru-RU" sz="3600" b="1" baseline="-25000"/>
          </a:p>
        </p:txBody>
      </p:sp>
      <p:sp>
        <p:nvSpPr>
          <p:cNvPr id="34" name="Rectangle 68"/>
          <p:cNvSpPr>
            <a:spLocks noChangeArrowheads="1"/>
          </p:cNvSpPr>
          <p:nvPr/>
        </p:nvSpPr>
        <p:spPr bwMode="auto">
          <a:xfrm>
            <a:off x="3724275" y="5594350"/>
            <a:ext cx="1895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6 5 4 3 2 1 0</a:t>
            </a:r>
            <a:endParaRPr lang="ru-RU" sz="2400" baseline="-25000"/>
          </a:p>
        </p:txBody>
      </p:sp>
      <p:sp>
        <p:nvSpPr>
          <p:cNvPr id="35" name="Rectangle 69"/>
          <p:cNvSpPr>
            <a:spLocks noChangeArrowheads="1"/>
          </p:cNvSpPr>
          <p:nvPr/>
        </p:nvSpPr>
        <p:spPr bwMode="auto">
          <a:xfrm>
            <a:off x="5521325" y="5656263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7473" name="AutoShape 65"/>
          <p:cNvSpPr>
            <a:spLocks noChangeArrowheads="1"/>
          </p:cNvSpPr>
          <p:nvPr/>
        </p:nvSpPr>
        <p:spPr bwMode="auto">
          <a:xfrm>
            <a:off x="3805238" y="973138"/>
            <a:ext cx="4856162" cy="766762"/>
          </a:xfrm>
          <a:prstGeom prst="wedgeRoundRectCallout">
            <a:avLst>
              <a:gd name="adj1" fmla="val -49337"/>
              <a:gd name="adj2" fmla="val 85998"/>
              <a:gd name="adj3" fmla="val 16667"/>
            </a:avLst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000" dirty="0"/>
              <a:t>наибольшая степень двойки, которая меньше или равна заданному числу</a:t>
            </a:r>
          </a:p>
        </p:txBody>
      </p:sp>
      <p:sp>
        <p:nvSpPr>
          <p:cNvPr id="36" name="Rectangle 61"/>
          <p:cNvSpPr>
            <a:spLocks noChangeArrowheads="1"/>
          </p:cNvSpPr>
          <p:nvPr/>
        </p:nvSpPr>
        <p:spPr bwMode="auto">
          <a:xfrm>
            <a:off x="482600" y="4670425"/>
            <a:ext cx="8178800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77 = </a:t>
            </a:r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6</a:t>
            </a:r>
            <a:r>
              <a:rPr lang="ru-RU" sz="2800" b="1" dirty="0"/>
              <a:t> + </a:t>
            </a:r>
            <a:r>
              <a:rPr lang="ru-RU" sz="2800" b="1" dirty="0">
                <a:solidFill>
                  <a:srgbClr val="FF0000"/>
                </a:solidFill>
              </a:rPr>
              <a:t>0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5</a:t>
            </a:r>
            <a:r>
              <a:rPr lang="ru-RU" sz="2800" b="1" dirty="0"/>
              <a:t> + </a:t>
            </a:r>
            <a:r>
              <a:rPr lang="ru-RU" sz="2800" b="1" dirty="0">
                <a:solidFill>
                  <a:srgbClr val="FF0000"/>
                </a:solidFill>
              </a:rPr>
              <a:t>0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4</a:t>
            </a:r>
            <a:r>
              <a:rPr lang="ru-RU" sz="2800" b="1" dirty="0"/>
              <a:t> +</a:t>
            </a:r>
            <a:r>
              <a:rPr lang="ru-RU" sz="2800" b="1" baseline="30000" dirty="0"/>
              <a:t> </a:t>
            </a:r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3 </a:t>
            </a:r>
            <a:r>
              <a:rPr lang="ru-RU" sz="2800" b="1" dirty="0"/>
              <a:t>+</a:t>
            </a:r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2 </a:t>
            </a:r>
            <a:r>
              <a:rPr lang="ru-RU" sz="2800" b="1" dirty="0"/>
              <a:t>+</a:t>
            </a:r>
            <a:r>
              <a:rPr lang="ru-RU" sz="2800" b="1" dirty="0">
                <a:solidFill>
                  <a:srgbClr val="FF0000"/>
                </a:solidFill>
              </a:rPr>
              <a:t>0</a:t>
            </a:r>
            <a:r>
              <a:rPr lang="ru-RU" sz="2800" b="1" dirty="0">
                <a:sym typeface="Symbol"/>
              </a:rPr>
              <a:t></a:t>
            </a:r>
            <a:r>
              <a:rPr lang="ru-RU" sz="2800" b="1" dirty="0"/>
              <a:t>2</a:t>
            </a:r>
            <a:r>
              <a:rPr lang="ru-RU" sz="2800" b="1" baseline="30000" dirty="0"/>
              <a:t>1 </a:t>
            </a:r>
            <a:r>
              <a:rPr lang="ru-RU" sz="2800" b="1" dirty="0"/>
              <a:t>+ </a:t>
            </a:r>
            <a:r>
              <a:rPr lang="ru-RU" sz="2800" b="1" dirty="0">
                <a:solidFill>
                  <a:srgbClr val="FF0000"/>
                </a:solidFill>
              </a:rPr>
              <a:t>1</a:t>
            </a:r>
            <a:r>
              <a:rPr lang="ru-RU" sz="2800" b="1" dirty="0">
                <a:sym typeface="Symbol"/>
              </a:rPr>
              <a:t> </a:t>
            </a:r>
            <a:r>
              <a:rPr lang="ru-RU" sz="2800" b="1" dirty="0"/>
              <a:t>2</a:t>
            </a:r>
            <a:r>
              <a:rPr lang="ru-RU" sz="2800" b="1" baseline="30000" dirty="0"/>
              <a:t>0</a:t>
            </a:r>
            <a:endParaRPr lang="ru-RU" sz="2800" b="1" baseline="-25000" dirty="0"/>
          </a:p>
        </p:txBody>
      </p:sp>
      <p:sp>
        <p:nvSpPr>
          <p:cNvPr id="37" name="Rectangle 61"/>
          <p:cNvSpPr>
            <a:spLocks noChangeArrowheads="1"/>
          </p:cNvSpPr>
          <p:nvPr/>
        </p:nvSpPr>
        <p:spPr bwMode="auto">
          <a:xfrm>
            <a:off x="3946525" y="3009900"/>
            <a:ext cx="584200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13</a:t>
            </a:r>
          </a:p>
        </p:txBody>
      </p:sp>
      <p:sp>
        <p:nvSpPr>
          <p:cNvPr id="38" name="AutoShape 65"/>
          <p:cNvSpPr>
            <a:spLocks noChangeArrowheads="1"/>
          </p:cNvSpPr>
          <p:nvPr/>
        </p:nvSpPr>
        <p:spPr bwMode="auto">
          <a:xfrm>
            <a:off x="5272088" y="1323975"/>
            <a:ext cx="584200" cy="474663"/>
          </a:xfrm>
          <a:prstGeom prst="wedgeRoundRectCallout">
            <a:avLst>
              <a:gd name="adj1" fmla="val 29246"/>
              <a:gd name="adj2" fmla="val 9058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200" b="1" dirty="0"/>
              <a:t>13</a:t>
            </a:r>
          </a:p>
        </p:txBody>
      </p:sp>
      <p:sp>
        <p:nvSpPr>
          <p:cNvPr id="39" name="Rectangle 61"/>
          <p:cNvSpPr>
            <a:spLocks noChangeArrowheads="1"/>
          </p:cNvSpPr>
          <p:nvPr/>
        </p:nvSpPr>
        <p:spPr bwMode="auto">
          <a:xfrm>
            <a:off x="4502150" y="3009900"/>
            <a:ext cx="584200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5</a:t>
            </a:r>
          </a:p>
        </p:txBody>
      </p:sp>
      <p:sp>
        <p:nvSpPr>
          <p:cNvPr id="40" name="Rectangle 61"/>
          <p:cNvSpPr>
            <a:spLocks noChangeArrowheads="1"/>
          </p:cNvSpPr>
          <p:nvPr/>
        </p:nvSpPr>
        <p:spPr bwMode="auto">
          <a:xfrm>
            <a:off x="5083175" y="3009900"/>
            <a:ext cx="584200" cy="523875"/>
          </a:xfrm>
          <a:prstGeom prst="rect">
            <a:avLst/>
          </a:prstGeom>
          <a:solidFill>
            <a:srgbClr val="E6E6FF"/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b="1" dirty="0"/>
              <a:t>1</a:t>
            </a:r>
          </a:p>
        </p:txBody>
      </p:sp>
      <p:sp>
        <p:nvSpPr>
          <p:cNvPr id="41" name="AutoShape 65"/>
          <p:cNvSpPr>
            <a:spLocks noChangeArrowheads="1"/>
          </p:cNvSpPr>
          <p:nvPr/>
        </p:nvSpPr>
        <p:spPr bwMode="auto">
          <a:xfrm>
            <a:off x="6026150" y="1323975"/>
            <a:ext cx="584200" cy="474663"/>
          </a:xfrm>
          <a:prstGeom prst="wedgeRoundRectCallout">
            <a:avLst>
              <a:gd name="adj1" fmla="val 29246"/>
              <a:gd name="adj2" fmla="val 9058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200" b="1" dirty="0"/>
              <a:t>5</a:t>
            </a:r>
          </a:p>
        </p:txBody>
      </p:sp>
      <p:sp>
        <p:nvSpPr>
          <p:cNvPr id="42" name="AutoShape 65"/>
          <p:cNvSpPr>
            <a:spLocks noChangeArrowheads="1"/>
          </p:cNvSpPr>
          <p:nvPr/>
        </p:nvSpPr>
        <p:spPr bwMode="auto">
          <a:xfrm>
            <a:off x="7712075" y="1323975"/>
            <a:ext cx="584200" cy="474663"/>
          </a:xfrm>
          <a:prstGeom prst="wedgeRoundRectCallout">
            <a:avLst>
              <a:gd name="adj1" fmla="val 29246"/>
              <a:gd name="adj2" fmla="val 9058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 sz="2200" b="1" dirty="0"/>
              <a:t>1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5729288" y="1995488"/>
            <a:ext cx="766762" cy="396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6481763" y="1995488"/>
            <a:ext cx="766762" cy="396875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7967663" y="1992313"/>
            <a:ext cx="766762" cy="395287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74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27" grpId="0" animBg="1"/>
      <p:bldP spid="27" grpId="1" animBg="1"/>
      <p:bldP spid="28" grpId="0" animBg="1"/>
      <p:bldP spid="28" grpId="1" animBg="1"/>
      <p:bldP spid="29" grpId="0"/>
      <p:bldP spid="30" grpId="0" animBg="1"/>
      <p:bldP spid="31" grpId="0" animBg="1"/>
      <p:bldP spid="32" grpId="0" animBg="1"/>
      <p:bldP spid="33" grpId="0"/>
      <p:bldP spid="34" grpId="0"/>
      <p:bldP spid="35" grpId="0"/>
      <p:bldP spid="17473" grpId="0" animBg="1"/>
      <p:bldP spid="17473" grpId="1" animBg="1"/>
      <p:bldP spid="36" grpId="0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DF633-87A6-43C7-B62D-A8DBA0BDE17E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6387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Перевод дробных чисел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468313" y="981075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10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2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611188" y="4652963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2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1908175" y="981075"/>
            <a:ext cx="13779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0,375</a:t>
            </a:r>
            <a:r>
              <a:rPr lang="en-US" sz="2400" b="1"/>
              <a:t> = </a:t>
            </a:r>
            <a:endParaRPr lang="ru-RU" sz="2400" b="1"/>
          </a:p>
          <a:p>
            <a:r>
              <a:rPr lang="ru-RU" sz="2400" b="1">
                <a:sym typeface="Symbol" pitchFamily="18" charset="2"/>
              </a:rPr>
              <a:t>      </a:t>
            </a:r>
            <a:r>
              <a:rPr lang="ru-RU" sz="2400" b="1"/>
              <a:t>2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611188" y="5516563"/>
            <a:ext cx="16081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101,011</a:t>
            </a:r>
            <a:r>
              <a:rPr lang="ru-RU" sz="2800" b="1" baseline="-25000"/>
              <a:t>2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684213" y="5229225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2 1 0 -1 -2 -3</a:t>
            </a:r>
            <a:endParaRPr lang="ru-RU" baseline="-25000"/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2195513" y="5229225"/>
            <a:ext cx="1177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268538" y="5516563"/>
            <a:ext cx="508317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/>
              <a:t>= 1</a:t>
            </a:r>
            <a:r>
              <a:rPr lang="en-US" sz="2800" b="1">
                <a:cs typeface="Arial" charset="0"/>
              </a:rPr>
              <a:t>·</a:t>
            </a:r>
            <a:r>
              <a:rPr lang="ru-RU" sz="2800" b="1">
                <a:cs typeface="Arial" charset="0"/>
              </a:rPr>
              <a:t>2</a:t>
            </a:r>
            <a:r>
              <a:rPr lang="ru-RU" sz="2800" b="1" baseline="30000">
                <a:cs typeface="Arial" charset="0"/>
              </a:rPr>
              <a:t>2 </a:t>
            </a:r>
            <a:r>
              <a:rPr lang="ru-RU" sz="2800" b="1">
                <a:cs typeface="Arial" charset="0"/>
              </a:rPr>
              <a:t>+</a:t>
            </a:r>
            <a:r>
              <a:rPr lang="ru-RU" sz="1400" b="1"/>
              <a:t> </a:t>
            </a:r>
            <a:r>
              <a:rPr lang="ru-RU" sz="2800" b="1">
                <a:cs typeface="Arial" charset="0"/>
              </a:rPr>
              <a:t>1</a:t>
            </a:r>
            <a:r>
              <a:rPr lang="en-US" sz="2800" b="1">
                <a:cs typeface="Arial" charset="0"/>
              </a:rPr>
              <a:t>·</a:t>
            </a:r>
            <a:r>
              <a:rPr lang="ru-RU" sz="2800" b="1">
                <a:cs typeface="Arial" charset="0"/>
              </a:rPr>
              <a:t>2</a:t>
            </a:r>
            <a:r>
              <a:rPr lang="ru-RU" sz="2800" b="1" baseline="30000">
                <a:cs typeface="Arial" charset="0"/>
              </a:rPr>
              <a:t>0</a:t>
            </a:r>
            <a:r>
              <a:rPr lang="ru-RU" sz="1400" b="1"/>
              <a:t> </a:t>
            </a:r>
            <a:r>
              <a:rPr lang="ru-RU" sz="2800" b="1">
                <a:cs typeface="Arial" charset="0"/>
              </a:rPr>
              <a:t>+</a:t>
            </a:r>
            <a:r>
              <a:rPr lang="ru-RU" sz="1400" b="1"/>
              <a:t> </a:t>
            </a:r>
            <a:r>
              <a:rPr lang="ru-RU" sz="2800" b="1">
                <a:cs typeface="Arial" charset="0"/>
              </a:rPr>
              <a:t>1</a:t>
            </a:r>
            <a:r>
              <a:rPr lang="en-US" sz="2800" b="1">
                <a:cs typeface="Arial" charset="0"/>
              </a:rPr>
              <a:t>·</a:t>
            </a:r>
            <a:r>
              <a:rPr lang="ru-RU" sz="2800" b="1">
                <a:cs typeface="Arial" charset="0"/>
              </a:rPr>
              <a:t>2</a:t>
            </a:r>
            <a:r>
              <a:rPr lang="ru-RU" sz="2800" b="1" baseline="30000">
                <a:solidFill>
                  <a:srgbClr val="FF0000"/>
                </a:solidFill>
                <a:cs typeface="Arial" charset="0"/>
              </a:rPr>
              <a:t>-2</a:t>
            </a:r>
            <a:r>
              <a:rPr lang="ru-RU" sz="1400" b="1"/>
              <a:t> </a:t>
            </a:r>
            <a:r>
              <a:rPr lang="ru-RU" sz="2800" b="1">
                <a:cs typeface="Arial" charset="0"/>
              </a:rPr>
              <a:t>+</a:t>
            </a:r>
            <a:r>
              <a:rPr lang="ru-RU" sz="1400"/>
              <a:t> </a:t>
            </a:r>
            <a:r>
              <a:rPr lang="ru-RU" sz="2800" b="1"/>
              <a:t>1</a:t>
            </a:r>
            <a:r>
              <a:rPr lang="en-US" sz="2800" b="1">
                <a:cs typeface="Arial" charset="0"/>
              </a:rPr>
              <a:t>·</a:t>
            </a:r>
            <a:r>
              <a:rPr lang="ru-RU" sz="2800" b="1">
                <a:cs typeface="Arial" charset="0"/>
              </a:rPr>
              <a:t>2</a:t>
            </a:r>
            <a:r>
              <a:rPr lang="ru-RU" sz="2800" b="1" baseline="30000">
                <a:solidFill>
                  <a:srgbClr val="FF0000"/>
                </a:solidFill>
                <a:cs typeface="Arial" charset="0"/>
              </a:rPr>
              <a:t>-3</a:t>
            </a:r>
          </a:p>
          <a:p>
            <a:r>
              <a:rPr lang="ru-RU" sz="2800" b="1">
                <a:cs typeface="Arial" charset="0"/>
              </a:rPr>
              <a:t>= 4  + 1 + 0,25 + 0,125 = 5,375</a:t>
            </a:r>
            <a:endParaRPr lang="en-US" sz="2800" b="1">
              <a:cs typeface="Arial" charset="0"/>
            </a:endParaRPr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1835150" y="1773238"/>
            <a:ext cx="11525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1908175" y="1773238"/>
            <a:ext cx="1030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 </a:t>
            </a:r>
            <a:r>
              <a:rPr lang="ru-RU" sz="2400" b="1"/>
              <a:t>,75</a:t>
            </a:r>
            <a:r>
              <a:rPr lang="en-US" sz="2400" b="1"/>
              <a:t>0</a:t>
            </a:r>
            <a:endParaRPr lang="ru-RU" sz="2400" b="1"/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1908175" y="1808163"/>
            <a:ext cx="277813" cy="3651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54000" tIns="0" rIns="54000" bIns="0">
            <a:spAutoFit/>
          </a:bodyPr>
          <a:lstStyle/>
          <a:p>
            <a:pPr>
              <a:defRPr/>
            </a:pPr>
            <a:r>
              <a:rPr lang="en-US" sz="2400" b="1"/>
              <a:t>0</a:t>
            </a:r>
            <a:endParaRPr lang="ru-RU" sz="2400" b="1"/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1908175" y="2097088"/>
            <a:ext cx="86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0,75</a:t>
            </a:r>
          </a:p>
          <a:p>
            <a:r>
              <a:rPr lang="ru-RU" sz="2400" b="1">
                <a:sym typeface="Symbol" pitchFamily="18" charset="2"/>
              </a:rPr>
              <a:t>  </a:t>
            </a:r>
            <a:r>
              <a:rPr lang="en-US" sz="2400" b="1">
                <a:sym typeface="Symbol" pitchFamily="18" charset="2"/>
              </a:rPr>
              <a:t> </a:t>
            </a:r>
            <a:r>
              <a:rPr lang="ru-RU" sz="2400" b="1">
                <a:sym typeface="Symbol" pitchFamily="18" charset="2"/>
              </a:rPr>
              <a:t> </a:t>
            </a:r>
            <a:r>
              <a:rPr lang="ru-RU" sz="2400" b="1"/>
              <a:t>2</a:t>
            </a:r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1835150" y="2889250"/>
            <a:ext cx="10096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1908175" y="2889250"/>
            <a:ext cx="86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 </a:t>
            </a:r>
            <a:r>
              <a:rPr lang="ru-RU" sz="2400" b="1"/>
              <a:t>,5</a:t>
            </a:r>
            <a:r>
              <a:rPr lang="en-US" sz="2400" b="1"/>
              <a:t>0</a:t>
            </a:r>
            <a:endParaRPr lang="ru-RU" sz="2400" b="1"/>
          </a:p>
        </p:txBody>
      </p:sp>
      <p:sp>
        <p:nvSpPr>
          <p:cNvPr id="19476" name="Rectangle 20"/>
          <p:cNvSpPr>
            <a:spLocks noChangeArrowheads="1"/>
          </p:cNvSpPr>
          <p:nvPr/>
        </p:nvSpPr>
        <p:spPr bwMode="auto">
          <a:xfrm>
            <a:off x="1908175" y="2924175"/>
            <a:ext cx="277813" cy="3651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54000" tIns="0" rIns="54000" bIns="0">
            <a:spAutoFit/>
          </a:bodyPr>
          <a:lstStyle/>
          <a:p>
            <a:pPr>
              <a:defRPr/>
            </a:pPr>
            <a:r>
              <a:rPr lang="en-US" sz="2400" b="1"/>
              <a:t>1</a:t>
            </a:r>
            <a:endParaRPr lang="ru-RU" sz="2400" b="1"/>
          </a:p>
        </p:txBody>
      </p:sp>
      <p:sp>
        <p:nvSpPr>
          <p:cNvPr id="19477" name="Rectangle 21"/>
          <p:cNvSpPr>
            <a:spLocks noChangeArrowheads="1"/>
          </p:cNvSpPr>
          <p:nvPr/>
        </p:nvSpPr>
        <p:spPr bwMode="auto">
          <a:xfrm>
            <a:off x="1943100" y="3249613"/>
            <a:ext cx="692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0,5</a:t>
            </a:r>
          </a:p>
          <a:p>
            <a:r>
              <a:rPr lang="ru-RU" sz="2400" b="1">
                <a:sym typeface="Symbol" pitchFamily="18" charset="2"/>
              </a:rPr>
              <a:t>  </a:t>
            </a:r>
            <a:r>
              <a:rPr lang="ru-RU" sz="2400" b="1"/>
              <a:t>2</a:t>
            </a:r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>
            <a:off x="1800225" y="4041775"/>
            <a:ext cx="9715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9" name="Rectangle 23"/>
          <p:cNvSpPr>
            <a:spLocks noChangeArrowheads="1"/>
          </p:cNvSpPr>
          <p:nvPr/>
        </p:nvSpPr>
        <p:spPr bwMode="auto">
          <a:xfrm>
            <a:off x="1908175" y="4041775"/>
            <a:ext cx="690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/>
              <a:t>   </a:t>
            </a:r>
            <a:r>
              <a:rPr lang="ru-RU" sz="2400" b="1"/>
              <a:t>,</a:t>
            </a:r>
            <a:r>
              <a:rPr lang="en-US" sz="2400" b="1"/>
              <a:t>0</a:t>
            </a:r>
            <a:endParaRPr lang="ru-RU" sz="2400" b="1"/>
          </a:p>
        </p:txBody>
      </p:sp>
      <p:sp>
        <p:nvSpPr>
          <p:cNvPr id="19480" name="Rectangle 24"/>
          <p:cNvSpPr>
            <a:spLocks noChangeArrowheads="1"/>
          </p:cNvSpPr>
          <p:nvPr/>
        </p:nvSpPr>
        <p:spPr bwMode="auto">
          <a:xfrm>
            <a:off x="1908175" y="4076700"/>
            <a:ext cx="277813" cy="3651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 wrap="none" lIns="54000" tIns="0" rIns="54000" bIns="0">
            <a:spAutoFit/>
          </a:bodyPr>
          <a:lstStyle/>
          <a:p>
            <a:pPr>
              <a:defRPr/>
            </a:pPr>
            <a:r>
              <a:rPr lang="en-US" sz="2400" b="1"/>
              <a:t>1</a:t>
            </a:r>
            <a:endParaRPr lang="ru-RU" sz="2400" b="1"/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 rot="10800000">
            <a:off x="1295400" y="1736725"/>
            <a:ext cx="288925" cy="2698750"/>
          </a:xfrm>
          <a:prstGeom prst="upArrow">
            <a:avLst>
              <a:gd name="adj1" fmla="val 50000"/>
              <a:gd name="adj2" fmla="val 233516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82" name="Rectangle 26"/>
          <p:cNvSpPr>
            <a:spLocks noChangeArrowheads="1"/>
          </p:cNvSpPr>
          <p:nvPr/>
        </p:nvSpPr>
        <p:spPr bwMode="auto">
          <a:xfrm>
            <a:off x="4500563" y="981075"/>
            <a:ext cx="1223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0,7</a:t>
            </a:r>
            <a:r>
              <a:rPr lang="en-US" sz="2400" b="1"/>
              <a:t> = </a:t>
            </a:r>
            <a:r>
              <a:rPr lang="en-US" sz="2400" b="1">
                <a:solidFill>
                  <a:schemeClr val="accent2"/>
                </a:solidFill>
              </a:rPr>
              <a:t>?</a:t>
            </a:r>
            <a:endParaRPr lang="ru-RU" sz="2400" b="1"/>
          </a:p>
        </p:txBody>
      </p:sp>
      <p:sp>
        <p:nvSpPr>
          <p:cNvPr id="19483" name="Rectangle 27"/>
          <p:cNvSpPr>
            <a:spLocks noChangeArrowheads="1"/>
          </p:cNvSpPr>
          <p:nvPr/>
        </p:nvSpPr>
        <p:spPr bwMode="auto">
          <a:xfrm>
            <a:off x="4500563" y="1341438"/>
            <a:ext cx="3125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/>
              <a:t> 0,7</a:t>
            </a:r>
            <a:r>
              <a:rPr lang="en-US" sz="2400" b="1"/>
              <a:t> = </a:t>
            </a:r>
            <a:r>
              <a:rPr lang="en-US" sz="2400" b="1">
                <a:solidFill>
                  <a:schemeClr val="accent2"/>
                </a:solidFill>
              </a:rPr>
              <a:t>0,1</a:t>
            </a:r>
            <a:r>
              <a:rPr lang="en-US" sz="2400" b="1">
                <a:solidFill>
                  <a:srgbClr val="FF0000"/>
                </a:solidFill>
              </a:rPr>
              <a:t>0110</a:t>
            </a:r>
            <a:r>
              <a:rPr lang="en-US" sz="2400" b="1">
                <a:solidFill>
                  <a:schemeClr val="accent2"/>
                </a:solidFill>
              </a:rPr>
              <a:t>0110…</a:t>
            </a:r>
            <a:endParaRPr lang="ru-RU" sz="2400" b="1" baseline="-25000">
              <a:solidFill>
                <a:schemeClr val="accent2"/>
              </a:solidFill>
            </a:endParaRPr>
          </a:p>
          <a:p>
            <a:r>
              <a:rPr lang="en-US" sz="2400" b="1"/>
              <a:t>       = </a:t>
            </a:r>
            <a:r>
              <a:rPr lang="en-US" sz="2400" b="1">
                <a:solidFill>
                  <a:schemeClr val="accent2"/>
                </a:solidFill>
              </a:rPr>
              <a:t>0,1(0110)</a:t>
            </a:r>
            <a:r>
              <a:rPr lang="en-US" sz="2400" b="1" baseline="-25000">
                <a:solidFill>
                  <a:schemeClr val="accent2"/>
                </a:solidFill>
              </a:rPr>
              <a:t>2</a:t>
            </a:r>
            <a:endParaRPr lang="ru-RU" sz="2400" b="1" baseline="-25000">
              <a:solidFill>
                <a:schemeClr val="accent2"/>
              </a:solidFill>
            </a:endParaRPr>
          </a:p>
        </p:txBody>
      </p:sp>
      <p:sp>
        <p:nvSpPr>
          <p:cNvPr id="19484" name="Rectangle 28"/>
          <p:cNvSpPr>
            <a:spLocks noChangeArrowheads="1"/>
          </p:cNvSpPr>
          <p:nvPr/>
        </p:nvSpPr>
        <p:spPr bwMode="auto">
          <a:xfrm>
            <a:off x="3419475" y="2205038"/>
            <a:ext cx="5400675" cy="6413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/>
              <a:t>Многие дробные числа нельзя представить в виде </a:t>
            </a:r>
            <a:r>
              <a:rPr lang="ru-RU" b="1"/>
              <a:t>конечных </a:t>
            </a:r>
            <a:r>
              <a:rPr lang="ru-RU"/>
              <a:t>двоичных дробей.</a:t>
            </a:r>
          </a:p>
        </p:txBody>
      </p:sp>
      <p:sp>
        <p:nvSpPr>
          <p:cNvPr id="19485" name="Rectangle 29"/>
          <p:cNvSpPr>
            <a:spLocks noChangeArrowheads="1"/>
          </p:cNvSpPr>
          <p:nvPr/>
        </p:nvSpPr>
        <p:spPr bwMode="auto">
          <a:xfrm>
            <a:off x="3419475" y="3032125"/>
            <a:ext cx="5400675" cy="64135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Для их точного хранения требуется </a:t>
            </a:r>
            <a:r>
              <a:rPr lang="ru-RU" b="1">
                <a:solidFill>
                  <a:schemeClr val="bg1"/>
                </a:solidFill>
              </a:rPr>
              <a:t>бесконечное</a:t>
            </a:r>
            <a:r>
              <a:rPr lang="ru-RU">
                <a:solidFill>
                  <a:schemeClr val="bg1"/>
                </a:solidFill>
              </a:rPr>
              <a:t> число разрядов.</a:t>
            </a:r>
          </a:p>
        </p:txBody>
      </p:sp>
      <p:sp>
        <p:nvSpPr>
          <p:cNvPr id="19486" name="Rectangle 30"/>
          <p:cNvSpPr>
            <a:spLocks noChangeArrowheads="1"/>
          </p:cNvSpPr>
          <p:nvPr/>
        </p:nvSpPr>
        <p:spPr bwMode="auto">
          <a:xfrm>
            <a:off x="3419475" y="3860800"/>
            <a:ext cx="5400675" cy="6413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ru-RU" b="1">
                <a:solidFill>
                  <a:schemeClr val="bg1"/>
                </a:solidFill>
              </a:rPr>
              <a:t>Большинство дробных чисел хранится в памяти с ошибкой.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4643438" y="4581525"/>
            <a:ext cx="2881312" cy="842963"/>
            <a:chOff x="2925" y="2886"/>
            <a:chExt cx="1815" cy="531"/>
          </a:xfrm>
        </p:grpSpPr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2925" y="2954"/>
              <a:ext cx="1815" cy="431"/>
            </a:xfrm>
            <a:prstGeom prst="wedgeRoundRectCallout">
              <a:avLst>
                <a:gd name="adj1" fmla="val -33139"/>
                <a:gd name="adj2" fmla="val 83181"/>
                <a:gd name="adj3" fmla="val 16667"/>
              </a:avLst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/>
            <a:lstStyle/>
            <a:p>
              <a:pPr algn="ctr">
                <a:defRPr/>
              </a:pPr>
              <a:endParaRPr lang="ru-RU" b="1"/>
            </a:p>
          </p:txBody>
        </p:sp>
        <p:grpSp>
          <p:nvGrpSpPr>
            <p:cNvPr id="16416" name="Group 45"/>
            <p:cNvGrpSpPr>
              <a:grpSpLocks/>
            </p:cNvGrpSpPr>
            <p:nvPr/>
          </p:nvGrpSpPr>
          <p:grpSpPr bwMode="auto">
            <a:xfrm>
              <a:off x="2993" y="2886"/>
              <a:ext cx="1676" cy="531"/>
              <a:chOff x="2993" y="2886"/>
              <a:chExt cx="1676" cy="531"/>
            </a:xfrm>
          </p:grpSpPr>
          <p:sp>
            <p:nvSpPr>
              <p:cNvPr id="16417" name="Rectangle 32"/>
              <p:cNvSpPr>
                <a:spLocks noChangeArrowheads="1"/>
              </p:cNvSpPr>
              <p:nvPr/>
            </p:nvSpPr>
            <p:spPr bwMode="auto">
              <a:xfrm>
                <a:off x="2993" y="2999"/>
                <a:ext cx="1676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cs typeface="Arial" charset="0"/>
                  </a:rPr>
                  <a:t>2</a:t>
                </a:r>
                <a:r>
                  <a:rPr lang="ru-RU" sz="2800" b="1" baseline="30000">
                    <a:solidFill>
                      <a:srgbClr val="FF0000"/>
                    </a:solidFill>
                    <a:cs typeface="Arial" charset="0"/>
                  </a:rPr>
                  <a:t>-2 </a:t>
                </a:r>
                <a:r>
                  <a:rPr lang="ru-RU" sz="2800" b="1">
                    <a:cs typeface="Arial" charset="0"/>
                  </a:rPr>
                  <a:t>=        = 0,25</a:t>
                </a:r>
              </a:p>
            </p:txBody>
          </p:sp>
          <p:grpSp>
            <p:nvGrpSpPr>
              <p:cNvPr id="16418" name="Group 38"/>
              <p:cNvGrpSpPr>
                <a:grpSpLocks/>
              </p:cNvGrpSpPr>
              <p:nvPr/>
            </p:nvGrpSpPr>
            <p:grpSpPr bwMode="auto">
              <a:xfrm>
                <a:off x="3492" y="2886"/>
                <a:ext cx="485" cy="531"/>
                <a:chOff x="3492" y="2886"/>
                <a:chExt cx="485" cy="531"/>
              </a:xfrm>
            </p:grpSpPr>
            <p:sp>
              <p:nvSpPr>
                <p:cNvPr id="16419" name="Rectangle 33"/>
                <p:cNvSpPr>
                  <a:spLocks noChangeArrowheads="1"/>
                </p:cNvSpPr>
                <p:nvPr/>
              </p:nvSpPr>
              <p:spPr bwMode="auto">
                <a:xfrm>
                  <a:off x="3651" y="3090"/>
                  <a:ext cx="326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800" b="1">
                      <a:cs typeface="Arial" charset="0"/>
                    </a:rPr>
                    <a:t>2</a:t>
                  </a:r>
                  <a:r>
                    <a:rPr lang="ru-RU" sz="2800" b="1" baseline="30000">
                      <a:solidFill>
                        <a:srgbClr val="FF0000"/>
                      </a:solidFill>
                      <a:cs typeface="Arial" charset="0"/>
                    </a:rPr>
                    <a:t>2</a:t>
                  </a:r>
                  <a:endParaRPr lang="ru-RU" sz="2800" b="1">
                    <a:cs typeface="Arial" charset="0"/>
                  </a:endParaRPr>
                </a:p>
              </p:txBody>
            </p:sp>
            <p:sp>
              <p:nvSpPr>
                <p:cNvPr id="16420" name="Rectangle 35"/>
                <p:cNvSpPr>
                  <a:spLocks noChangeArrowheads="1"/>
                </p:cNvSpPr>
                <p:nvPr/>
              </p:nvSpPr>
              <p:spPr bwMode="auto">
                <a:xfrm>
                  <a:off x="3492" y="2886"/>
                  <a:ext cx="241" cy="32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ru-RU" sz="2800" b="1">
                      <a:cs typeface="Arial" charset="0"/>
                    </a:rPr>
                    <a:t>1</a:t>
                  </a:r>
                </a:p>
              </p:txBody>
            </p:sp>
            <p:sp>
              <p:nvSpPr>
                <p:cNvPr id="16421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3606" y="3045"/>
                  <a:ext cx="182" cy="182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19500" name="Rectangle 44"/>
          <p:cNvSpPr>
            <a:spLocks noChangeArrowheads="1"/>
          </p:cNvSpPr>
          <p:nvPr/>
        </p:nvSpPr>
        <p:spPr bwMode="auto">
          <a:xfrm>
            <a:off x="3132138" y="981075"/>
            <a:ext cx="1060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</a:rPr>
              <a:t>0,011</a:t>
            </a:r>
            <a:r>
              <a:rPr lang="en-US" sz="2400" b="1" baseline="-25000">
                <a:solidFill>
                  <a:schemeClr val="accent2"/>
                </a:solidFill>
              </a:rPr>
              <a:t>2</a:t>
            </a:r>
            <a:endParaRPr lang="ru-RU" sz="2400" b="1" baseline="-250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4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9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9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9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9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9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19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19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9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19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19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19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animBg="1"/>
      <p:bldP spid="19461" grpId="0" animBg="1"/>
      <p:bldP spid="19462" grpId="0" build="p"/>
      <p:bldP spid="19463" grpId="0"/>
      <p:bldP spid="19464" grpId="0"/>
      <p:bldP spid="19465" grpId="0"/>
      <p:bldP spid="19466" grpId="0" build="p"/>
      <p:bldP spid="19469" grpId="0" animBg="1"/>
      <p:bldP spid="19470" grpId="0"/>
      <p:bldP spid="19472" grpId="0" animBg="1"/>
      <p:bldP spid="19473" grpId="0"/>
      <p:bldP spid="19474" grpId="0" animBg="1"/>
      <p:bldP spid="19475" grpId="0"/>
      <p:bldP spid="19476" grpId="0" animBg="1"/>
      <p:bldP spid="19477" grpId="0"/>
      <p:bldP spid="19478" grpId="0" animBg="1"/>
      <p:bldP spid="19479" grpId="0"/>
      <p:bldP spid="19480" grpId="0" animBg="1"/>
      <p:bldP spid="19481" grpId="0" animBg="1"/>
      <p:bldP spid="19482" grpId="0"/>
      <p:bldP spid="19483" grpId="0"/>
      <p:bldP spid="19484" grpId="0" animBg="1"/>
      <p:bldP spid="19485" grpId="0" animBg="1"/>
      <p:bldP spid="19486" grpId="0" animBg="1"/>
      <p:bldP spid="1950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F1C63A-AE46-4190-81BE-37EC4C7726D2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253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Плюсы и минусы двоичной системы</a:t>
            </a:r>
          </a:p>
        </p:txBody>
      </p:sp>
      <p:grpSp>
        <p:nvGrpSpPr>
          <p:cNvPr id="2" name="Group 6"/>
          <p:cNvGrpSpPr>
            <a:grpSpLocks noChangeAspect="1"/>
          </p:cNvGrpSpPr>
          <p:nvPr/>
        </p:nvGrpSpPr>
        <p:grpSpPr bwMode="auto">
          <a:xfrm>
            <a:off x="431800" y="981075"/>
            <a:ext cx="396875" cy="396875"/>
            <a:chOff x="2816" y="2458"/>
            <a:chExt cx="1728" cy="1728"/>
          </a:xfrm>
        </p:grpSpPr>
        <p:sp>
          <p:nvSpPr>
            <p:cNvPr id="22540" name="Oval 7"/>
            <p:cNvSpPr>
              <a:spLocks noChangeAspect="1" noChangeArrowheads="1"/>
            </p:cNvSpPr>
            <p:nvPr/>
          </p:nvSpPr>
          <p:spPr bwMode="auto">
            <a:xfrm>
              <a:off x="2816" y="2458"/>
              <a:ext cx="1728" cy="172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22541" name="Group 8"/>
            <p:cNvGrpSpPr>
              <a:grpSpLocks noChangeAspect="1"/>
            </p:cNvGrpSpPr>
            <p:nvPr/>
          </p:nvGrpSpPr>
          <p:grpSpPr bwMode="auto">
            <a:xfrm>
              <a:off x="3051" y="2667"/>
              <a:ext cx="1299" cy="1299"/>
              <a:chOff x="3051" y="2667"/>
              <a:chExt cx="1299" cy="1299"/>
            </a:xfrm>
          </p:grpSpPr>
          <p:sp>
            <p:nvSpPr>
              <p:cNvPr id="22543" name="Rectangle 9"/>
              <p:cNvSpPr>
                <a:spLocks noChangeAspect="1" noChangeArrowheads="1"/>
              </p:cNvSpPr>
              <p:nvPr/>
            </p:nvSpPr>
            <p:spPr bwMode="auto">
              <a:xfrm>
                <a:off x="3051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2544" name="Rectangle 10"/>
              <p:cNvSpPr>
                <a:spLocks noChangeAspect="1" noChangeArrowheads="1"/>
              </p:cNvSpPr>
              <p:nvPr/>
            </p:nvSpPr>
            <p:spPr bwMode="auto">
              <a:xfrm rot="-5400000">
                <a:off x="3057" y="3105"/>
                <a:ext cx="1299" cy="423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22542" name="Freeform 11"/>
            <p:cNvSpPr>
              <a:spLocks noChangeAspect="1"/>
            </p:cNvSpPr>
            <p:nvPr/>
          </p:nvSpPr>
          <p:spPr bwMode="auto">
            <a:xfrm>
              <a:off x="3048" y="2664"/>
              <a:ext cx="1302" cy="1299"/>
            </a:xfrm>
            <a:custGeom>
              <a:avLst/>
              <a:gdLst>
                <a:gd name="T0" fmla="*/ 3 w 1302"/>
                <a:gd name="T1" fmla="*/ 438 h 1299"/>
                <a:gd name="T2" fmla="*/ 444 w 1302"/>
                <a:gd name="T3" fmla="*/ 438 h 1299"/>
                <a:gd name="T4" fmla="*/ 444 w 1302"/>
                <a:gd name="T5" fmla="*/ 0 h 1299"/>
                <a:gd name="T6" fmla="*/ 870 w 1302"/>
                <a:gd name="T7" fmla="*/ 0 h 1299"/>
                <a:gd name="T8" fmla="*/ 870 w 1302"/>
                <a:gd name="T9" fmla="*/ 441 h 1299"/>
                <a:gd name="T10" fmla="*/ 1302 w 1302"/>
                <a:gd name="T11" fmla="*/ 441 h 1299"/>
                <a:gd name="T12" fmla="*/ 1302 w 1302"/>
                <a:gd name="T13" fmla="*/ 864 h 1299"/>
                <a:gd name="T14" fmla="*/ 870 w 1302"/>
                <a:gd name="T15" fmla="*/ 864 h 1299"/>
                <a:gd name="T16" fmla="*/ 870 w 1302"/>
                <a:gd name="T17" fmla="*/ 1299 h 1299"/>
                <a:gd name="T18" fmla="*/ 447 w 1302"/>
                <a:gd name="T19" fmla="*/ 1299 h 1299"/>
                <a:gd name="T20" fmla="*/ 447 w 1302"/>
                <a:gd name="T21" fmla="*/ 867 h 1299"/>
                <a:gd name="T22" fmla="*/ 0 w 1302"/>
                <a:gd name="T23" fmla="*/ 867 h 1299"/>
                <a:gd name="T24" fmla="*/ 3 w 1302"/>
                <a:gd name="T25" fmla="*/ 438 h 129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302"/>
                <a:gd name="T40" fmla="*/ 0 h 1299"/>
                <a:gd name="T41" fmla="*/ 1302 w 1302"/>
                <a:gd name="T42" fmla="*/ 1299 h 129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302" h="1299">
                  <a:moveTo>
                    <a:pt x="3" y="438"/>
                  </a:moveTo>
                  <a:lnTo>
                    <a:pt x="444" y="438"/>
                  </a:lnTo>
                  <a:lnTo>
                    <a:pt x="444" y="0"/>
                  </a:lnTo>
                  <a:lnTo>
                    <a:pt x="870" y="0"/>
                  </a:lnTo>
                  <a:lnTo>
                    <a:pt x="870" y="441"/>
                  </a:lnTo>
                  <a:lnTo>
                    <a:pt x="1302" y="441"/>
                  </a:lnTo>
                  <a:lnTo>
                    <a:pt x="1302" y="864"/>
                  </a:lnTo>
                  <a:lnTo>
                    <a:pt x="870" y="864"/>
                  </a:lnTo>
                  <a:lnTo>
                    <a:pt x="870" y="1299"/>
                  </a:lnTo>
                  <a:lnTo>
                    <a:pt x="447" y="1299"/>
                  </a:lnTo>
                  <a:lnTo>
                    <a:pt x="447" y="867"/>
                  </a:lnTo>
                  <a:lnTo>
                    <a:pt x="0" y="867"/>
                  </a:lnTo>
                  <a:lnTo>
                    <a:pt x="3" y="438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" name="Group 14"/>
          <p:cNvGrpSpPr>
            <a:grpSpLocks noChangeAspect="1"/>
          </p:cNvGrpSpPr>
          <p:nvPr/>
        </p:nvGrpSpPr>
        <p:grpSpPr bwMode="auto">
          <a:xfrm>
            <a:off x="395288" y="3860800"/>
            <a:ext cx="395287" cy="395288"/>
            <a:chOff x="552" y="2523"/>
            <a:chExt cx="1728" cy="1728"/>
          </a:xfrm>
        </p:grpSpPr>
        <p:sp>
          <p:nvSpPr>
            <p:cNvPr id="22538" name="Oval 15"/>
            <p:cNvSpPr>
              <a:spLocks noChangeAspect="1" noChangeArrowheads="1"/>
            </p:cNvSpPr>
            <p:nvPr/>
          </p:nvSpPr>
          <p:spPr bwMode="auto">
            <a:xfrm>
              <a:off x="552" y="2523"/>
              <a:ext cx="1728" cy="1728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2539" name="Rectangle 16"/>
            <p:cNvSpPr>
              <a:spLocks noChangeAspect="1" noChangeArrowheads="1"/>
            </p:cNvSpPr>
            <p:nvPr/>
          </p:nvSpPr>
          <p:spPr bwMode="auto">
            <a:xfrm>
              <a:off x="774" y="3183"/>
              <a:ext cx="1299" cy="42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900113" y="944563"/>
            <a:ext cx="795813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1463" indent="-271463">
              <a:buFontTx/>
              <a:buChar char="•"/>
            </a:pPr>
            <a:r>
              <a:rPr lang="ru-RU" sz="2400"/>
              <a:t>нужны технические устройства только с </a:t>
            </a:r>
            <a:r>
              <a:rPr lang="ru-RU" sz="2400" b="1"/>
              <a:t>двумя устойчивыми состояниями</a:t>
            </a:r>
            <a:r>
              <a:rPr lang="ru-RU" sz="2400"/>
              <a:t> (есть ток — нет тока, намагничен — не намагничен и т.п.); </a:t>
            </a:r>
          </a:p>
          <a:p>
            <a:pPr marL="271463" indent="-271463">
              <a:buFontTx/>
              <a:buChar char="•"/>
            </a:pPr>
            <a:r>
              <a:rPr lang="ru-RU" sz="2400" b="1"/>
              <a:t>надежность</a:t>
            </a:r>
            <a:r>
              <a:rPr lang="ru-RU" sz="2400"/>
              <a:t> и помехоустойчивость двоичных кодов;</a:t>
            </a:r>
          </a:p>
          <a:p>
            <a:pPr marL="271463" indent="-271463">
              <a:buFontTx/>
              <a:buChar char="•"/>
            </a:pPr>
            <a:r>
              <a:rPr lang="ru-RU" sz="2400"/>
              <a:t>выполнение операций с двоичными числами для компьютера намного проще, чем с десятичными. </a:t>
            </a:r>
          </a:p>
        </p:txBody>
      </p:sp>
      <p:sp>
        <p:nvSpPr>
          <p:cNvPr id="38932" name="Rectangle 20"/>
          <p:cNvSpPr>
            <a:spLocks noChangeArrowheads="1"/>
          </p:cNvSpPr>
          <p:nvPr/>
        </p:nvSpPr>
        <p:spPr bwMode="auto">
          <a:xfrm>
            <a:off x="900113" y="3860800"/>
            <a:ext cx="7488237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271463" indent="-271463">
              <a:spcBef>
                <a:spcPct val="20000"/>
              </a:spcBef>
              <a:buFontTx/>
              <a:buChar char="•"/>
            </a:pPr>
            <a:r>
              <a:rPr lang="ru-RU" sz="2400"/>
              <a:t>простые десятичные числа записываются в виде </a:t>
            </a:r>
            <a:r>
              <a:rPr lang="ru-RU" sz="2400" b="1"/>
              <a:t>бесконечных</a:t>
            </a:r>
            <a:r>
              <a:rPr lang="ru-RU" sz="2400"/>
              <a:t> двоичных дробей;</a:t>
            </a:r>
          </a:p>
          <a:p>
            <a:pPr marL="271463" indent="-271463">
              <a:spcBef>
                <a:spcPct val="20000"/>
              </a:spcBef>
              <a:buFontTx/>
              <a:buChar char="•"/>
            </a:pPr>
            <a:r>
              <a:rPr lang="ru-RU" sz="2400"/>
              <a:t>двоичные числа имеют </a:t>
            </a:r>
            <a:r>
              <a:rPr lang="ru-RU" sz="2400" b="1"/>
              <a:t>много разрядов;</a:t>
            </a:r>
            <a:endParaRPr lang="ru-RU" sz="2400"/>
          </a:p>
          <a:p>
            <a:pPr marL="271463" indent="-271463">
              <a:spcBef>
                <a:spcPct val="20000"/>
              </a:spcBef>
              <a:buFontTx/>
              <a:buChar char="•"/>
            </a:pPr>
            <a:r>
              <a:rPr lang="ru-RU" sz="2400"/>
              <a:t>запись числа в двоичной системе </a:t>
            </a:r>
            <a:r>
              <a:rPr lang="ru-RU" sz="2400" b="1"/>
              <a:t>однородна</a:t>
            </a:r>
            <a:r>
              <a:rPr lang="ru-RU" sz="2400"/>
              <a:t>, то есть содержит только нули и единицы; поэтому человеку сложно ее воспринимать.</a:t>
            </a:r>
          </a:p>
        </p:txBody>
      </p:sp>
      <p:sp>
        <p:nvSpPr>
          <p:cNvPr id="38933" name="AutoShape 2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43888" y="5949950"/>
            <a:ext cx="504825" cy="504825"/>
          </a:xfrm>
          <a:prstGeom prst="actionButtonHelp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8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8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31" grpId="0" build="p"/>
      <p:bldP spid="38932" grpId="0" build="p"/>
      <p:bldP spid="389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A79CA7B-47A5-4A15-89B3-7F4B9E6CCF8C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2355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Двоично-десятичная система</a:t>
            </a:r>
          </a:p>
        </p:txBody>
      </p:sp>
      <p:sp>
        <p:nvSpPr>
          <p:cNvPr id="23557" name="Rectangle 4"/>
          <p:cNvSpPr>
            <a:spLocks noChangeArrowheads="1"/>
          </p:cNvSpPr>
          <p:nvPr/>
        </p:nvSpPr>
        <p:spPr bwMode="auto">
          <a:xfrm>
            <a:off x="395288" y="835025"/>
            <a:ext cx="75041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BCD = </a:t>
            </a:r>
            <a:r>
              <a:rPr lang="en-US" sz="2400" i="1">
                <a:solidFill>
                  <a:schemeClr val="accent2"/>
                </a:solidFill>
              </a:rPr>
              <a:t>binary coded decimals </a:t>
            </a:r>
            <a:r>
              <a:rPr lang="en-US" sz="2400"/>
              <a:t>(</a:t>
            </a:r>
            <a:r>
              <a:rPr lang="ru-RU" sz="2400"/>
              <a:t>десятичные цифры в </a:t>
            </a:r>
            <a:br>
              <a:rPr lang="ru-RU" sz="2400"/>
            </a:br>
            <a:r>
              <a:rPr lang="ru-RU" sz="2400"/>
              <a:t>      двоичном коде)</a:t>
            </a:r>
            <a:endParaRPr lang="ru-RU" sz="2400" b="1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576263" y="2203450"/>
            <a:ext cx="77549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800" b="1">
                <a:cs typeface="Times New Roman" pitchFamily="18" charset="0"/>
              </a:rPr>
              <a:t>9024,19 = 1001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0000</a:t>
            </a:r>
            <a:r>
              <a:rPr lang="ru-RU" sz="2800" b="1">
                <a:cs typeface="Times New Roman" pitchFamily="18" charset="0"/>
              </a:rPr>
              <a:t> 0010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0100</a:t>
            </a:r>
            <a:r>
              <a:rPr lang="ru-RU" sz="2800" b="1">
                <a:cs typeface="Times New Roman" pitchFamily="18" charset="0"/>
              </a:rPr>
              <a:t>, 0001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1001</a:t>
            </a:r>
            <a:r>
              <a:rPr lang="ru-RU" sz="2800" b="1" baseline="-30000">
                <a:cs typeface="Times New Roman" pitchFamily="18" charset="0"/>
              </a:rPr>
              <a:t>BCD</a:t>
            </a:r>
          </a:p>
        </p:txBody>
      </p:sp>
      <p:sp>
        <p:nvSpPr>
          <p:cNvPr id="23559" name="Rectangle 8"/>
          <p:cNvSpPr>
            <a:spLocks noChangeArrowheads="1"/>
          </p:cNvSpPr>
          <p:nvPr/>
        </p:nvSpPr>
        <p:spPr bwMode="auto">
          <a:xfrm>
            <a:off x="2195513" y="2708275"/>
            <a:ext cx="5508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/>
              <a:t>    </a:t>
            </a:r>
            <a:r>
              <a:rPr lang="ru-RU" sz="2800" b="1">
                <a:cs typeface="Times New Roman" pitchFamily="18" charset="0"/>
              </a:rPr>
              <a:t>9</a:t>
            </a:r>
            <a:r>
              <a:rPr lang="ru-RU" sz="2800" b="1"/>
              <a:t>      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0</a:t>
            </a:r>
            <a:r>
              <a:rPr lang="ru-RU" sz="2800" b="1">
                <a:solidFill>
                  <a:srgbClr val="FF0000"/>
                </a:solidFill>
              </a:rPr>
              <a:t>       </a:t>
            </a:r>
            <a:r>
              <a:rPr lang="ru-RU" sz="2800" b="1">
                <a:cs typeface="Times New Roman" pitchFamily="18" charset="0"/>
              </a:rPr>
              <a:t>2</a:t>
            </a:r>
            <a:r>
              <a:rPr lang="ru-RU" sz="2800" b="1"/>
              <a:t>      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4</a:t>
            </a:r>
            <a:r>
              <a:rPr lang="ru-RU" sz="2800" b="1">
                <a:solidFill>
                  <a:srgbClr val="FF0000"/>
                </a:solidFill>
              </a:rPr>
              <a:t>   </a:t>
            </a:r>
            <a:r>
              <a:rPr lang="ru-RU" sz="2800" b="1">
                <a:cs typeface="Times New Roman" pitchFamily="18" charset="0"/>
              </a:rPr>
              <a:t>,</a:t>
            </a:r>
            <a:r>
              <a:rPr lang="ru-RU" sz="2800" b="1"/>
              <a:t>    </a:t>
            </a:r>
            <a:r>
              <a:rPr lang="ru-RU" sz="2800" b="1">
                <a:cs typeface="Times New Roman" pitchFamily="18" charset="0"/>
              </a:rPr>
              <a:t>1</a:t>
            </a:r>
            <a:r>
              <a:rPr lang="ru-RU" sz="2800" b="1"/>
              <a:t>      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9</a:t>
            </a:r>
          </a:p>
        </p:txBody>
      </p:sp>
      <p:sp>
        <p:nvSpPr>
          <p:cNvPr id="23560" name="Rectangle 9"/>
          <p:cNvSpPr>
            <a:spLocks noChangeArrowheads="1"/>
          </p:cNvSpPr>
          <p:nvPr/>
        </p:nvSpPr>
        <p:spPr bwMode="auto">
          <a:xfrm>
            <a:off x="647700" y="3522663"/>
            <a:ext cx="6762750" cy="11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ru-RU" sz="2800" b="1"/>
              <a:t>      1 0101 0011, 0111 1</a:t>
            </a:r>
            <a:r>
              <a:rPr lang="ru-RU" sz="2800" b="1" baseline="-25000"/>
              <a:t>BCD</a:t>
            </a:r>
            <a:r>
              <a:rPr lang="ru-RU" sz="2800" b="1"/>
              <a:t> = </a:t>
            </a:r>
            <a:br>
              <a:rPr lang="ru-RU" sz="2800" b="1"/>
            </a:br>
            <a:r>
              <a:rPr lang="ru-RU" sz="2800" b="1">
                <a:solidFill>
                  <a:srgbClr val="FF0000"/>
                </a:solidFill>
              </a:rPr>
              <a:t>0001</a:t>
            </a:r>
            <a:r>
              <a:rPr lang="ru-RU" sz="2800" b="1"/>
              <a:t> 0101 </a:t>
            </a:r>
            <a:r>
              <a:rPr lang="ru-RU" sz="2800" b="1">
                <a:solidFill>
                  <a:srgbClr val="FF0000"/>
                </a:solidFill>
              </a:rPr>
              <a:t>0011</a:t>
            </a:r>
            <a:r>
              <a:rPr lang="ru-RU" sz="2800" b="1"/>
              <a:t>, 0111 </a:t>
            </a:r>
            <a:r>
              <a:rPr lang="ru-RU" sz="2800" b="1">
                <a:solidFill>
                  <a:srgbClr val="FF0000"/>
                </a:solidFill>
              </a:rPr>
              <a:t>1000 </a:t>
            </a:r>
            <a:r>
              <a:rPr lang="ru-RU" sz="2800" b="1" baseline="-25000"/>
              <a:t>BCD</a:t>
            </a:r>
            <a:r>
              <a:rPr lang="ru-RU" sz="2800" b="1"/>
              <a:t> = </a:t>
            </a:r>
            <a:r>
              <a:rPr lang="ru-RU" sz="2800" b="1">
                <a:solidFill>
                  <a:srgbClr val="FF0000"/>
                </a:solidFill>
              </a:rPr>
              <a:t>1</a:t>
            </a:r>
            <a:r>
              <a:rPr lang="ru-RU" sz="2800" b="1"/>
              <a:t>5</a:t>
            </a:r>
            <a:r>
              <a:rPr lang="ru-RU" sz="2800" b="1">
                <a:solidFill>
                  <a:srgbClr val="FF0000"/>
                </a:solidFill>
              </a:rPr>
              <a:t>3</a:t>
            </a:r>
            <a:r>
              <a:rPr lang="ru-RU" sz="2800" b="1"/>
              <a:t>,7</a:t>
            </a:r>
            <a:r>
              <a:rPr lang="ru-RU" sz="2800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395288" y="1628775"/>
            <a:ext cx="1655762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10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BCD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431800" y="3033713"/>
            <a:ext cx="1655763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400" b="1">
                <a:solidFill>
                  <a:schemeClr val="accent2"/>
                </a:solidFill>
              </a:rPr>
              <a:t>BCD</a:t>
            </a:r>
            <a:r>
              <a:rPr lang="ru-RU" sz="2400" b="1">
                <a:solidFill>
                  <a:schemeClr val="accent2"/>
                </a:solidFill>
              </a:rPr>
              <a:t>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en-US" sz="2400" b="1">
                <a:solidFill>
                  <a:schemeClr val="accent2"/>
                </a:solidFill>
                <a:sym typeface="Symbol" pitchFamily="18" charset="2"/>
              </a:rPr>
              <a:t>10</a:t>
            </a:r>
            <a:endParaRPr lang="ru-RU" sz="2400" b="1">
              <a:solidFill>
                <a:schemeClr val="accent2"/>
              </a:solidFill>
            </a:endParaRPr>
          </a:p>
        </p:txBody>
      </p:sp>
      <p:sp>
        <p:nvSpPr>
          <p:cNvPr id="23563" name="Rectangle 13"/>
          <p:cNvSpPr>
            <a:spLocks noChangeArrowheads="1"/>
          </p:cNvSpPr>
          <p:nvPr/>
        </p:nvSpPr>
        <p:spPr bwMode="auto">
          <a:xfrm>
            <a:off x="1223963" y="5481638"/>
            <a:ext cx="63039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800" b="1">
                <a:cs typeface="Times New Roman" pitchFamily="18" charset="0"/>
              </a:rPr>
              <a:t>10101,1 </a:t>
            </a:r>
            <a:r>
              <a:rPr lang="ru-RU" sz="2800" b="1" baseline="-30000">
                <a:cs typeface="Times New Roman" pitchFamily="18" charset="0"/>
              </a:rPr>
              <a:t>BCD</a:t>
            </a:r>
            <a:r>
              <a:rPr lang="ru-RU" sz="2800" b="1">
                <a:cs typeface="Times New Roman" pitchFamily="18" charset="0"/>
              </a:rPr>
              <a:t>  =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15,8</a:t>
            </a:r>
            <a:endParaRPr lang="ru-RU" sz="2800">
              <a:solidFill>
                <a:srgbClr val="FF0000"/>
              </a:solidFill>
            </a:endParaRPr>
          </a:p>
          <a:p>
            <a:pPr algn="just" eaLnBrk="0" hangingPunct="0"/>
            <a:r>
              <a:rPr lang="ru-RU" sz="2800" b="1">
                <a:cs typeface="Times New Roman" pitchFamily="18" charset="0"/>
              </a:rPr>
              <a:t>10101,1 </a:t>
            </a:r>
            <a:r>
              <a:rPr lang="ru-RU" sz="2800" b="1" baseline="-30000">
                <a:cs typeface="Times New Roman" pitchFamily="18" charset="0"/>
              </a:rPr>
              <a:t>2</a:t>
            </a:r>
            <a:r>
              <a:rPr lang="ru-RU" sz="2800" b="1">
                <a:cs typeface="Times New Roman" pitchFamily="18" charset="0"/>
              </a:rPr>
              <a:t>      = 16 + 4 + 1 + 0,5 = </a:t>
            </a:r>
            <a:r>
              <a:rPr lang="ru-RU" sz="2800" b="1">
                <a:solidFill>
                  <a:srgbClr val="FF0000"/>
                </a:solidFill>
                <a:cs typeface="Times New Roman" pitchFamily="18" charset="0"/>
              </a:rPr>
              <a:t>21,5</a:t>
            </a:r>
            <a:r>
              <a:rPr lang="ru-RU" sz="280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3564" name="Group 17"/>
          <p:cNvGrpSpPr>
            <a:grpSpLocks/>
          </p:cNvGrpSpPr>
          <p:nvPr/>
        </p:nvGrpSpPr>
        <p:grpSpPr bwMode="auto">
          <a:xfrm>
            <a:off x="503238" y="4797425"/>
            <a:ext cx="8172450" cy="663575"/>
            <a:chOff x="317" y="2976"/>
            <a:chExt cx="5148" cy="418"/>
          </a:xfrm>
        </p:grpSpPr>
        <p:sp>
          <p:nvSpPr>
            <p:cNvPr id="23565" name="Text Box 15"/>
            <p:cNvSpPr txBox="1">
              <a:spLocks noChangeArrowheads="1"/>
            </p:cNvSpPr>
            <p:nvPr/>
          </p:nvSpPr>
          <p:spPr bwMode="auto">
            <a:xfrm>
              <a:off x="611" y="3043"/>
              <a:ext cx="4854" cy="304"/>
            </a:xfrm>
            <a:prstGeom prst="rect">
              <a:avLst/>
            </a:prstGeom>
            <a:solidFill>
              <a:srgbClr val="D1D1FF"/>
            </a:solidFill>
            <a:ln w="25400">
              <a:solidFill>
                <a:srgbClr val="00008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ru-RU" sz="2400" b="1"/>
                <a:t>  Запись числа в </a:t>
              </a:r>
              <a:r>
                <a:rPr lang="en-US" sz="2400" b="1"/>
                <a:t>BCD </a:t>
              </a:r>
              <a:r>
                <a:rPr lang="ru-RU" sz="2400" b="1"/>
                <a:t>не совпадает с двоичной!</a:t>
              </a:r>
            </a:p>
          </p:txBody>
        </p:sp>
        <p:sp>
          <p:nvSpPr>
            <p:cNvPr id="23566" name="Oval 16"/>
            <p:cNvSpPr>
              <a:spLocks noChangeArrowheads="1"/>
            </p:cNvSpPr>
            <p:nvPr/>
          </p:nvSpPr>
          <p:spPr bwMode="auto">
            <a:xfrm>
              <a:off x="317" y="2976"/>
              <a:ext cx="409" cy="418"/>
            </a:xfrm>
            <a:prstGeom prst="ellipse">
              <a:avLst/>
            </a:prstGeom>
            <a:solidFill>
              <a:srgbClr val="00008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4400" b="1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  <a:endParaRPr lang="ru-RU" sz="4400" b="1">
                <a:solidFill>
                  <a:schemeClr val="bg1"/>
                </a:solidFill>
                <a:latin typeface="Arial Black" pitchFamily="34" charset="0"/>
              </a:endParaRPr>
            </a:p>
          </p:txBody>
        </p:sp>
      </p:grp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511300"/>
            <a:ext cx="8723313" cy="1508125"/>
          </a:xfrm>
        </p:spPr>
        <p:txBody>
          <a:bodyPr/>
          <a:lstStyle/>
          <a:p>
            <a:pPr eaLnBrk="1" hangingPunct="1"/>
            <a:r>
              <a:rPr lang="ru-RU" sz="7200" b="1">
                <a:solidFill>
                  <a:schemeClr val="accent2"/>
                </a:solidFill>
              </a:rPr>
              <a:t>Системы счисления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250" y="3414700"/>
            <a:ext cx="8369300" cy="1397000"/>
          </a:xfrm>
          <a:noFill/>
        </p:spPr>
        <p:txBody>
          <a:bodyPr/>
          <a:lstStyle/>
          <a:p>
            <a:pPr marL="174625" indent="-174625" eaLnBrk="1" hangingPunct="1">
              <a:lnSpc>
                <a:spcPct val="80000"/>
              </a:lnSpc>
            </a:pPr>
            <a:r>
              <a:rPr lang="ru-RU" sz="4000" b="1" dirty="0"/>
              <a:t>Восьмеричная </a:t>
            </a:r>
            <a:br>
              <a:rPr lang="en-US" sz="4000" b="1" dirty="0"/>
            </a:br>
            <a:r>
              <a:rPr lang="ru-RU" sz="4000" b="1" dirty="0"/>
              <a:t>система счисления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CB962F-FCC8-4639-A600-0F1523123F6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560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ru-RU" sz="3000" b="1"/>
              <a:t>Восьмеричная система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95288" y="836613"/>
            <a:ext cx="49371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Основание</a:t>
            </a:r>
            <a:r>
              <a:rPr lang="ru-RU" sz="2400"/>
              <a:t> (количество цифр): </a:t>
            </a:r>
            <a:r>
              <a:rPr lang="en-US" sz="2400" b="1"/>
              <a:t>8</a:t>
            </a:r>
            <a:endParaRPr lang="ru-RU" sz="2400" b="1"/>
          </a:p>
          <a:p>
            <a:pPr eaLnBrk="0" hangingPunct="0">
              <a:lnSpc>
                <a:spcPct val="125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ru-RU" sz="2400" b="1"/>
              <a:t>Алфавит: </a:t>
            </a:r>
            <a:r>
              <a:rPr lang="en-US" sz="2400"/>
              <a:t>0, 1</a:t>
            </a:r>
            <a:r>
              <a:rPr lang="ru-RU" sz="2400"/>
              <a:t>, 2</a:t>
            </a:r>
            <a:r>
              <a:rPr lang="en-US" sz="2400"/>
              <a:t>, 3, 4, 5, 6, 7</a:t>
            </a:r>
            <a:endParaRPr lang="ru-RU" sz="2400"/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539750" y="2060575"/>
            <a:ext cx="1163638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10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11188" y="4437063"/>
            <a:ext cx="1163637" cy="45720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tx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b="1">
                <a:solidFill>
                  <a:schemeClr val="accent2"/>
                </a:solidFill>
              </a:rPr>
              <a:t>8 </a:t>
            </a:r>
            <a:r>
              <a:rPr lang="ru-RU" sz="2400" b="1">
                <a:solidFill>
                  <a:schemeClr val="accent2"/>
                </a:solidFill>
                <a:sym typeface="Symbol" pitchFamily="18" charset="2"/>
              </a:rPr>
              <a:t> </a:t>
            </a:r>
            <a:r>
              <a:rPr lang="ru-RU" sz="2400" b="1">
                <a:solidFill>
                  <a:schemeClr val="accent2"/>
                </a:solidFill>
              </a:rPr>
              <a:t>10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2124075" y="2097088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100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268538" y="2133600"/>
            <a:ext cx="1295400" cy="1177925"/>
            <a:chOff x="1429" y="1344"/>
            <a:chExt cx="816" cy="742"/>
          </a:xfrm>
        </p:grpSpPr>
        <p:grpSp>
          <p:nvGrpSpPr>
            <p:cNvPr id="25637" name="Group 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25642" name="Group 1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25644" name="Line 1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45" name="Line 1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43" name="Rectangle 1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25638" name="Rectangle 14"/>
            <p:cNvSpPr>
              <a:spLocks noChangeArrowheads="1"/>
            </p:cNvSpPr>
            <p:nvPr/>
          </p:nvSpPr>
          <p:spPr bwMode="auto">
            <a:xfrm>
              <a:off x="1837" y="1616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12</a:t>
              </a:r>
            </a:p>
          </p:txBody>
        </p:sp>
        <p:sp>
          <p:nvSpPr>
            <p:cNvPr id="25639" name="Rectangle 15"/>
            <p:cNvSpPr>
              <a:spLocks noChangeArrowheads="1"/>
            </p:cNvSpPr>
            <p:nvPr/>
          </p:nvSpPr>
          <p:spPr bwMode="auto">
            <a:xfrm>
              <a:off x="1429" y="1525"/>
              <a:ext cx="33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96</a:t>
              </a:r>
            </a:p>
          </p:txBody>
        </p:sp>
        <p:sp>
          <p:nvSpPr>
            <p:cNvPr id="25640" name="Line 1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49" name="Rectangle 17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4</a:t>
              </a:r>
            </a:p>
          </p:txBody>
        </p:sp>
      </p:grpSp>
      <p:grpSp>
        <p:nvGrpSpPr>
          <p:cNvPr id="5" name="Group 67"/>
          <p:cNvGrpSpPr>
            <a:grpSpLocks/>
          </p:cNvGrpSpPr>
          <p:nvPr/>
        </p:nvGrpSpPr>
        <p:grpSpPr bwMode="auto">
          <a:xfrm>
            <a:off x="2843213" y="2565400"/>
            <a:ext cx="1295400" cy="1179513"/>
            <a:chOff x="1791" y="1616"/>
            <a:chExt cx="816" cy="743"/>
          </a:xfrm>
        </p:grpSpPr>
        <p:grpSp>
          <p:nvGrpSpPr>
            <p:cNvPr id="25628" name="Group 19"/>
            <p:cNvGrpSpPr>
              <a:grpSpLocks/>
            </p:cNvGrpSpPr>
            <p:nvPr/>
          </p:nvGrpSpPr>
          <p:grpSpPr bwMode="auto">
            <a:xfrm>
              <a:off x="2153" y="1616"/>
              <a:ext cx="454" cy="499"/>
              <a:chOff x="1791" y="1344"/>
              <a:chExt cx="454" cy="499"/>
            </a:xfrm>
          </p:grpSpPr>
          <p:grpSp>
            <p:nvGrpSpPr>
              <p:cNvPr id="25633" name="Group 2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25635" name="Line 2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36" name="Line 2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34" name="Rectangle 2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25629" name="Rectangle 24"/>
            <p:cNvSpPr>
              <a:spLocks noChangeArrowheads="1"/>
            </p:cNvSpPr>
            <p:nvPr/>
          </p:nvSpPr>
          <p:spPr bwMode="auto">
            <a:xfrm>
              <a:off x="2199" y="1888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1</a:t>
              </a:r>
            </a:p>
          </p:txBody>
        </p:sp>
        <p:sp>
          <p:nvSpPr>
            <p:cNvPr id="25630" name="Rectangle 25"/>
            <p:cNvSpPr>
              <a:spLocks noChangeArrowheads="1"/>
            </p:cNvSpPr>
            <p:nvPr/>
          </p:nvSpPr>
          <p:spPr bwMode="auto">
            <a:xfrm>
              <a:off x="1791" y="1797"/>
              <a:ext cx="38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  8</a:t>
              </a:r>
            </a:p>
          </p:txBody>
        </p:sp>
        <p:sp>
          <p:nvSpPr>
            <p:cNvPr id="25631" name="Line 26"/>
            <p:cNvSpPr>
              <a:spLocks noChangeShapeType="1"/>
            </p:cNvSpPr>
            <p:nvPr/>
          </p:nvSpPr>
          <p:spPr bwMode="auto">
            <a:xfrm>
              <a:off x="1836" y="2069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59" name="Rectangle 27"/>
            <p:cNvSpPr>
              <a:spLocks noChangeArrowheads="1"/>
            </p:cNvSpPr>
            <p:nvPr/>
          </p:nvSpPr>
          <p:spPr bwMode="auto">
            <a:xfrm>
              <a:off x="1950" y="2115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4</a:t>
              </a:r>
            </a:p>
          </p:txBody>
        </p:sp>
      </p:grpSp>
      <p:grpSp>
        <p:nvGrpSpPr>
          <p:cNvPr id="8" name="Group 48"/>
          <p:cNvGrpSpPr>
            <a:grpSpLocks/>
          </p:cNvGrpSpPr>
          <p:nvPr/>
        </p:nvGrpSpPr>
        <p:grpSpPr bwMode="auto">
          <a:xfrm>
            <a:off x="3419475" y="2997200"/>
            <a:ext cx="1295400" cy="1177925"/>
            <a:chOff x="1429" y="1344"/>
            <a:chExt cx="816" cy="742"/>
          </a:xfrm>
        </p:grpSpPr>
        <p:grpSp>
          <p:nvGrpSpPr>
            <p:cNvPr id="25619" name="Group 49"/>
            <p:cNvGrpSpPr>
              <a:grpSpLocks/>
            </p:cNvGrpSpPr>
            <p:nvPr/>
          </p:nvGrpSpPr>
          <p:grpSpPr bwMode="auto">
            <a:xfrm>
              <a:off x="1791" y="1344"/>
              <a:ext cx="454" cy="499"/>
              <a:chOff x="1791" y="1344"/>
              <a:chExt cx="454" cy="499"/>
            </a:xfrm>
          </p:grpSpPr>
          <p:grpSp>
            <p:nvGrpSpPr>
              <p:cNvPr id="25624" name="Group 50"/>
              <p:cNvGrpSpPr>
                <a:grpSpLocks/>
              </p:cNvGrpSpPr>
              <p:nvPr/>
            </p:nvGrpSpPr>
            <p:grpSpPr bwMode="auto">
              <a:xfrm>
                <a:off x="1791" y="1389"/>
                <a:ext cx="454" cy="454"/>
                <a:chOff x="1791" y="1389"/>
                <a:chExt cx="454" cy="454"/>
              </a:xfrm>
            </p:grpSpPr>
            <p:sp>
              <p:nvSpPr>
                <p:cNvPr id="25626" name="Line 51"/>
                <p:cNvSpPr>
                  <a:spLocks noChangeShapeType="1"/>
                </p:cNvSpPr>
                <p:nvPr/>
              </p:nvSpPr>
              <p:spPr bwMode="auto">
                <a:xfrm>
                  <a:off x="1791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5627" name="Line 52"/>
                <p:cNvSpPr>
                  <a:spLocks noChangeShapeType="1"/>
                </p:cNvSpPr>
                <p:nvPr/>
              </p:nvSpPr>
              <p:spPr bwMode="auto">
                <a:xfrm rot="-5400000">
                  <a:off x="2018" y="1389"/>
                  <a:ext cx="0" cy="45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5625" name="Rectangle 53"/>
              <p:cNvSpPr>
                <a:spLocks noChangeArrowheads="1"/>
              </p:cNvSpPr>
              <p:nvPr/>
            </p:nvSpPr>
            <p:spPr bwMode="auto">
              <a:xfrm>
                <a:off x="1837" y="1344"/>
                <a:ext cx="223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400"/>
                  <a:t>8</a:t>
                </a:r>
              </a:p>
            </p:txBody>
          </p:sp>
        </p:grpSp>
        <p:sp>
          <p:nvSpPr>
            <p:cNvPr id="25620" name="Rectangle 54"/>
            <p:cNvSpPr>
              <a:spLocks noChangeArrowheads="1"/>
            </p:cNvSpPr>
            <p:nvPr/>
          </p:nvSpPr>
          <p:spPr bwMode="auto">
            <a:xfrm>
              <a:off x="1837" y="1616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0</a:t>
              </a:r>
            </a:p>
          </p:txBody>
        </p:sp>
        <p:sp>
          <p:nvSpPr>
            <p:cNvPr id="25621" name="Rectangle 55"/>
            <p:cNvSpPr>
              <a:spLocks noChangeArrowheads="1"/>
            </p:cNvSpPr>
            <p:nvPr/>
          </p:nvSpPr>
          <p:spPr bwMode="auto">
            <a:xfrm>
              <a:off x="1429" y="1525"/>
              <a:ext cx="27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/>
                <a:t> 0</a:t>
              </a:r>
            </a:p>
          </p:txBody>
        </p:sp>
        <p:sp>
          <p:nvSpPr>
            <p:cNvPr id="25622" name="Line 56"/>
            <p:cNvSpPr>
              <a:spLocks noChangeShapeType="1"/>
            </p:cNvSpPr>
            <p:nvPr/>
          </p:nvSpPr>
          <p:spPr bwMode="auto">
            <a:xfrm>
              <a:off x="1474" y="1797"/>
              <a:ext cx="27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4089" name="Rectangle 57"/>
            <p:cNvSpPr>
              <a:spLocks noChangeArrowheads="1"/>
            </p:cNvSpPr>
            <p:nvPr/>
          </p:nvSpPr>
          <p:spPr bwMode="auto">
            <a:xfrm>
              <a:off x="1519" y="1842"/>
              <a:ext cx="175" cy="244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lIns="54000" tIns="10800" rIns="54000" bIns="10800">
              <a:spAutoFit/>
            </a:bodyPr>
            <a:lstStyle/>
            <a:p>
              <a:pPr>
                <a:defRPr/>
              </a:pPr>
              <a:r>
                <a:rPr lang="ru-RU" sz="2400"/>
                <a:t>1</a:t>
              </a:r>
            </a:p>
          </p:txBody>
        </p:sp>
      </p:grpSp>
      <p:sp>
        <p:nvSpPr>
          <p:cNvPr id="44090" name="Rectangle 58"/>
          <p:cNvSpPr>
            <a:spLocks noChangeArrowheads="1"/>
          </p:cNvSpPr>
          <p:nvPr/>
        </p:nvSpPr>
        <p:spPr bwMode="auto">
          <a:xfrm>
            <a:off x="5219700" y="2349500"/>
            <a:ext cx="26638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b="1"/>
              <a:t>100 = 144</a:t>
            </a:r>
            <a:r>
              <a:rPr lang="ru-RU" sz="3600" b="1" baseline="-25000"/>
              <a:t>8</a:t>
            </a:r>
          </a:p>
        </p:txBody>
      </p:sp>
      <p:sp>
        <p:nvSpPr>
          <p:cNvPr id="44091" name="AutoShape 59"/>
          <p:cNvSpPr>
            <a:spLocks noChangeArrowheads="1"/>
          </p:cNvSpPr>
          <p:nvPr/>
        </p:nvSpPr>
        <p:spPr bwMode="auto">
          <a:xfrm>
            <a:off x="6443663" y="3284538"/>
            <a:ext cx="1512887" cy="720725"/>
          </a:xfrm>
          <a:prstGeom prst="wedgeRoundRectCallout">
            <a:avLst>
              <a:gd name="adj1" fmla="val 15583"/>
              <a:gd name="adj2" fmla="val -94935"/>
              <a:gd name="adj3" fmla="val 16667"/>
            </a:avLst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2"/>
            </a:outerShdw>
          </a:effectLst>
        </p:spPr>
        <p:txBody>
          <a:bodyPr/>
          <a:lstStyle/>
          <a:p>
            <a:pPr algn="ctr">
              <a:defRPr/>
            </a:pPr>
            <a:r>
              <a:rPr lang="ru-RU"/>
              <a:t>система счисления</a:t>
            </a:r>
          </a:p>
        </p:txBody>
      </p:sp>
      <p:sp>
        <p:nvSpPr>
          <p:cNvPr id="44092" name="Rectangle 60"/>
          <p:cNvSpPr>
            <a:spLocks noChangeArrowheads="1"/>
          </p:cNvSpPr>
          <p:nvPr/>
        </p:nvSpPr>
        <p:spPr bwMode="auto">
          <a:xfrm>
            <a:off x="827088" y="5445125"/>
            <a:ext cx="162401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    144</a:t>
            </a:r>
            <a:r>
              <a:rPr lang="ru-RU" sz="3600" b="1" baseline="-25000"/>
              <a:t>8</a:t>
            </a:r>
          </a:p>
        </p:txBody>
      </p:sp>
      <p:sp>
        <p:nvSpPr>
          <p:cNvPr id="44093" name="Rectangle 61"/>
          <p:cNvSpPr>
            <a:spLocks noChangeArrowheads="1"/>
          </p:cNvSpPr>
          <p:nvPr/>
        </p:nvSpPr>
        <p:spPr bwMode="auto">
          <a:xfrm>
            <a:off x="1368425" y="5157788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/>
              <a:t>2 1 0</a:t>
            </a:r>
            <a:endParaRPr lang="ru-RU" sz="2400" baseline="-25000"/>
          </a:p>
        </p:txBody>
      </p:sp>
      <p:sp>
        <p:nvSpPr>
          <p:cNvPr id="44094" name="Rectangle 62"/>
          <p:cNvSpPr>
            <a:spLocks noChangeArrowheads="1"/>
          </p:cNvSpPr>
          <p:nvPr/>
        </p:nvSpPr>
        <p:spPr bwMode="auto">
          <a:xfrm>
            <a:off x="2339975" y="5157788"/>
            <a:ext cx="1177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solidFill>
                  <a:schemeClr val="accent2"/>
                </a:solidFill>
              </a:rPr>
              <a:t>разряды</a:t>
            </a:r>
          </a:p>
        </p:txBody>
      </p:sp>
      <p:sp>
        <p:nvSpPr>
          <p:cNvPr id="44095" name="Rectangle 63"/>
          <p:cNvSpPr>
            <a:spLocks noChangeArrowheads="1"/>
          </p:cNvSpPr>
          <p:nvPr/>
        </p:nvSpPr>
        <p:spPr bwMode="auto">
          <a:xfrm>
            <a:off x="2484438" y="5445125"/>
            <a:ext cx="41719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b="1"/>
              <a:t>= 1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2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4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1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+</a:t>
            </a:r>
            <a:r>
              <a:rPr lang="ru-RU"/>
              <a:t> </a:t>
            </a:r>
            <a:r>
              <a:rPr lang="ru-RU" sz="3600" b="1">
                <a:cs typeface="Arial" charset="0"/>
              </a:rPr>
              <a:t>4</a:t>
            </a:r>
            <a:r>
              <a:rPr lang="en-US" sz="3600" b="1">
                <a:cs typeface="Arial" charset="0"/>
              </a:rPr>
              <a:t>·</a:t>
            </a:r>
            <a:r>
              <a:rPr lang="ru-RU" sz="3600" b="1">
                <a:solidFill>
                  <a:srgbClr val="FF0000"/>
                </a:solidFill>
                <a:cs typeface="Arial" charset="0"/>
              </a:rPr>
              <a:t>8</a:t>
            </a:r>
            <a:r>
              <a:rPr lang="ru-RU" sz="3600" b="1" baseline="30000">
                <a:cs typeface="Arial" charset="0"/>
              </a:rPr>
              <a:t>0</a:t>
            </a:r>
            <a:endParaRPr lang="en-US" sz="3600" b="1" baseline="30000">
              <a:cs typeface="Arial" charset="0"/>
            </a:endParaRPr>
          </a:p>
          <a:p>
            <a:r>
              <a:rPr lang="ru-RU" sz="3600" b="1">
                <a:cs typeface="Arial" charset="0"/>
              </a:rPr>
              <a:t>= 64 + 32 + 4 = 100</a:t>
            </a:r>
            <a:endParaRPr lang="en-US" sz="3600" b="1">
              <a:cs typeface="Arial" charset="0"/>
            </a:endParaRPr>
          </a:p>
        </p:txBody>
      </p:sp>
      <p:sp>
        <p:nvSpPr>
          <p:cNvPr id="44098" name="AutoShape 66"/>
          <p:cNvSpPr>
            <a:spLocks noChangeArrowheads="1"/>
          </p:cNvSpPr>
          <p:nvPr/>
        </p:nvSpPr>
        <p:spPr bwMode="auto">
          <a:xfrm rot="-3080023">
            <a:off x="2367756" y="2520157"/>
            <a:ext cx="360363" cy="2413000"/>
          </a:xfrm>
          <a:prstGeom prst="upArrow">
            <a:avLst>
              <a:gd name="adj1" fmla="val 50000"/>
              <a:gd name="adj2" fmla="val 167401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4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4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4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4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4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40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/>
      <p:bldP spid="44037" grpId="0" animBg="1"/>
      <p:bldP spid="44038" grpId="0" animBg="1"/>
      <p:bldP spid="44039" grpId="0"/>
      <p:bldP spid="44090" grpId="0"/>
      <p:bldP spid="44091" grpId="0" animBg="1"/>
      <p:bldP spid="44092" grpId="0"/>
      <p:bldP spid="44093" grpId="0"/>
      <p:bldP spid="44094" grpId="0"/>
      <p:bldP spid="44095" grpId="0" build="p"/>
      <p:bldP spid="44098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3333FF"/>
      </a:hlink>
      <a:folHlink>
        <a:srgbClr val="CC009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3333FF"/>
        </a:hlink>
        <a:folHlink>
          <a:srgbClr val="CC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934</Words>
  <Application>Microsoft Office PowerPoint</Application>
  <PresentationFormat>Экран (4:3)</PresentationFormat>
  <Paragraphs>319</Paragraphs>
  <Slides>13</Slides>
  <Notes>10</Notes>
  <HiddenSlides>1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Times New Roman</vt:lpstr>
      <vt:lpstr>Wingdings</vt:lpstr>
      <vt:lpstr>Оформление по умолчанию</vt:lpstr>
      <vt:lpstr>Формула</vt:lpstr>
      <vt:lpstr>Системы счисления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Системы счисления</vt:lpstr>
      <vt:lpstr>Презентация PowerPoint</vt:lpstr>
      <vt:lpstr>Презентация PowerPoint</vt:lpstr>
      <vt:lpstr>Системы счисления</vt:lpstr>
      <vt:lpstr>Презентация PowerPoint</vt:lpstr>
      <vt:lpstr>Презентация PowerPoint</vt:lpstr>
    </vt:vector>
  </TitlesOfParts>
  <Company>163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kp</dc:creator>
  <cp:lastModifiedBy>Валерий А. Бессонников</cp:lastModifiedBy>
  <cp:revision>260</cp:revision>
  <dcterms:created xsi:type="dcterms:W3CDTF">2006-11-13T20:19:36Z</dcterms:created>
  <dcterms:modified xsi:type="dcterms:W3CDTF">2021-09-17T08:31:20Z</dcterms:modified>
</cp:coreProperties>
</file>