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4"/>
  </p:notesMasterIdLst>
  <p:sldIdLst>
    <p:sldId id="258" r:id="rId2"/>
    <p:sldId id="319" r:id="rId3"/>
    <p:sldId id="259" r:id="rId4"/>
    <p:sldId id="260" r:id="rId5"/>
    <p:sldId id="261" r:id="rId6"/>
    <p:sldId id="309" r:id="rId7"/>
    <p:sldId id="262" r:id="rId8"/>
    <p:sldId id="318" r:id="rId9"/>
    <p:sldId id="263" r:id="rId10"/>
    <p:sldId id="274" r:id="rId11"/>
    <p:sldId id="264" r:id="rId12"/>
    <p:sldId id="323" r:id="rId13"/>
    <p:sldId id="310" r:id="rId14"/>
    <p:sldId id="311" r:id="rId15"/>
    <p:sldId id="322" r:id="rId16"/>
    <p:sldId id="265" r:id="rId17"/>
    <p:sldId id="312" r:id="rId18"/>
    <p:sldId id="266" r:id="rId19"/>
    <p:sldId id="313" r:id="rId20"/>
    <p:sldId id="314" r:id="rId21"/>
    <p:sldId id="276" r:id="rId22"/>
    <p:sldId id="275" r:id="rId23"/>
    <p:sldId id="268" r:id="rId24"/>
    <p:sldId id="277" r:id="rId25"/>
    <p:sldId id="278" r:id="rId26"/>
    <p:sldId id="315" r:id="rId27"/>
    <p:sldId id="279" r:id="rId28"/>
    <p:sldId id="269" r:id="rId29"/>
    <p:sldId id="270" r:id="rId30"/>
    <p:sldId id="316" r:id="rId31"/>
    <p:sldId id="317" r:id="rId32"/>
    <p:sldId id="304" r:id="rId33"/>
    <p:sldId id="306" r:id="rId34"/>
    <p:sldId id="305" r:id="rId35"/>
    <p:sldId id="307" r:id="rId36"/>
    <p:sldId id="320" r:id="rId37"/>
    <p:sldId id="280" r:id="rId38"/>
    <p:sldId id="281" r:id="rId39"/>
    <p:sldId id="283" r:id="rId40"/>
    <p:sldId id="282" r:id="rId41"/>
    <p:sldId id="284" r:id="rId42"/>
    <p:sldId id="271" r:id="rId43"/>
    <p:sldId id="298" r:id="rId44"/>
    <p:sldId id="299" r:id="rId45"/>
    <p:sldId id="272" r:id="rId46"/>
    <p:sldId id="300" r:id="rId47"/>
    <p:sldId id="302" r:id="rId48"/>
    <p:sldId id="301" r:id="rId49"/>
    <p:sldId id="303" r:id="rId50"/>
    <p:sldId id="308" r:id="rId51"/>
    <p:sldId id="286" r:id="rId52"/>
    <p:sldId id="287" r:id="rId5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E6E6FF"/>
    <a:srgbClr val="DDDDDD"/>
    <a:srgbClr val="000066"/>
    <a:srgbClr val="FFFF99"/>
    <a:srgbClr val="FF0000"/>
    <a:srgbClr val="F8F8F8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326" autoAdjust="0"/>
  </p:normalViewPr>
  <p:slideViewPr>
    <p:cSldViewPr>
      <p:cViewPr varScale="1">
        <p:scale>
          <a:sx n="81" d="100"/>
          <a:sy n="81" d="100"/>
        </p:scale>
        <p:origin x="86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92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AD9FE39-25AD-475A-8743-24AA5AF712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CC73EC-A019-4858-9FC1-EC10506EEC26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26B129-3A6A-4104-AFF7-BCFA2BB55F3E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7F7692-E5AA-4AFD-8B5C-38CD074E10EF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C114BA-162F-4EA5-9D30-23E9CF4DBD67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6B5690-E08B-4A38-9793-D6DAE69A0B15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B5A817-BCC7-4228-887B-D58E41BDED14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7780C-8AFA-4DF4-8EBC-4303517F7D53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A981BC-21D2-4A9A-828A-39D1896A2D4F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88B238-95AC-493E-8409-E9353CF87C5E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FB57A1-5190-4196-9541-C9870FEA4170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BA01DC-6AE0-4B8E-BCE1-85EACB9A9A09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7AA846-2501-4F9B-82AC-07EF9BC8327C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629F13-EE89-473C-904E-8F3687AECE99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F22684-2955-48E4-8CDE-F7A421E394EE}" type="slidenum">
              <a:rPr lang="ru-RU" smtClean="0"/>
              <a:pPr/>
              <a:t>25</a:t>
            </a:fld>
            <a:endParaRPr lang="ru-RU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B59DF7-885F-4549-BBDE-2C92444593AE}" type="slidenum">
              <a:rPr lang="ru-RU" smtClean="0"/>
              <a:pPr/>
              <a:t>26</a:t>
            </a:fld>
            <a:endParaRPr lang="ru-RU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FD1AA8-51E0-41D7-86A7-2E942249E37B}" type="slidenum">
              <a:rPr lang="ru-RU" smtClean="0"/>
              <a:pPr/>
              <a:t>27</a:t>
            </a:fld>
            <a:endParaRPr lang="ru-RU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6B949C-94A3-4253-A1A9-DD0ADA9DBB99}" type="slidenum">
              <a:rPr lang="ru-RU" smtClean="0"/>
              <a:pPr/>
              <a:t>28</a:t>
            </a:fld>
            <a:endParaRPr lang="ru-RU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EF5796-1746-4FFC-97E2-73378667D92D}" type="slidenum">
              <a:rPr lang="ru-RU" smtClean="0"/>
              <a:pPr/>
              <a:t>29</a:t>
            </a:fld>
            <a:endParaRPr lang="ru-RU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CEEA70-91A5-48A8-BFF6-2A4AC4DB922F}" type="slidenum">
              <a:rPr lang="ru-RU" smtClean="0"/>
              <a:pPr/>
              <a:t>30</a:t>
            </a:fld>
            <a:endParaRPr lang="ru-RU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3BE64A-AF17-459C-A447-D5310D9DA835}" type="slidenum">
              <a:rPr lang="ru-RU" smtClean="0"/>
              <a:pPr/>
              <a:t>31</a:t>
            </a:fld>
            <a:endParaRPr lang="ru-RU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D9B3B8-77F1-403B-AC00-77B687E097FD}" type="slidenum">
              <a:rPr lang="ru-RU" smtClean="0"/>
              <a:pPr/>
              <a:t>32</a:t>
            </a:fld>
            <a:endParaRPr lang="ru-RU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127A7D-1999-463E-981F-F821CA0BC027}" type="slidenum">
              <a:rPr lang="ru-RU" smtClean="0"/>
              <a:pPr/>
              <a:t>33</a:t>
            </a:fld>
            <a:endParaRPr lang="ru-RU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0AE004-5051-4851-B77A-DC2E8F675DDB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EE937B-41A3-465E-829A-C769F3B7F872}" type="slidenum">
              <a:rPr lang="ru-RU" smtClean="0"/>
              <a:pPr/>
              <a:t>34</a:t>
            </a:fld>
            <a:endParaRPr lang="ru-RU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6A561B-A8D1-4D25-B3FE-EE264ADF6559}" type="slidenum">
              <a:rPr lang="ru-RU" smtClean="0"/>
              <a:pPr/>
              <a:t>35</a:t>
            </a:fld>
            <a:endParaRPr lang="ru-RU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9532D0-C330-420E-A50E-8EF21E6DAF27}" type="slidenum">
              <a:rPr lang="ru-RU" smtClean="0"/>
              <a:pPr/>
              <a:t>37</a:t>
            </a:fld>
            <a:endParaRPr lang="ru-RU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FD5780-26A6-45C5-811D-7370752D80F2}" type="slidenum">
              <a:rPr lang="ru-RU" smtClean="0"/>
              <a:pPr/>
              <a:t>38</a:t>
            </a:fld>
            <a:endParaRPr lang="ru-RU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DD6651-DD48-471C-9C36-ACFA0395C723}" type="slidenum">
              <a:rPr lang="ru-RU" smtClean="0"/>
              <a:pPr/>
              <a:t>39</a:t>
            </a:fld>
            <a:endParaRPr lang="ru-RU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E779EF-5C9D-4B7C-B771-861436E94249}" type="slidenum">
              <a:rPr lang="ru-RU" smtClean="0"/>
              <a:pPr/>
              <a:t>40</a:t>
            </a:fld>
            <a:endParaRPr lang="ru-RU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8CE85D-2F5F-47C1-A647-A56708C81D72}" type="slidenum">
              <a:rPr lang="ru-RU" smtClean="0"/>
              <a:pPr/>
              <a:t>41</a:t>
            </a:fld>
            <a:endParaRPr lang="ru-RU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DA0E01-D170-48E1-BC97-1CA622F29DE0}" type="slidenum">
              <a:rPr lang="ru-RU" smtClean="0"/>
              <a:pPr/>
              <a:t>42</a:t>
            </a:fld>
            <a:endParaRPr lang="ru-RU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995A31-F7B5-4950-A983-99D864DCA5A6}" type="slidenum">
              <a:rPr lang="ru-RU" smtClean="0"/>
              <a:pPr/>
              <a:t>43</a:t>
            </a:fld>
            <a:endParaRPr lang="ru-RU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A2D0DD-696D-4C64-A3EB-C383CF8AC827}" type="slidenum">
              <a:rPr lang="ru-RU" smtClean="0"/>
              <a:pPr/>
              <a:t>44</a:t>
            </a:fld>
            <a:endParaRPr lang="ru-RU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762B8D-4046-473D-9FF7-E8F766C4AEE5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5BA0F8-1158-40E9-ADC0-1F517B405081}" type="slidenum">
              <a:rPr lang="ru-RU" smtClean="0"/>
              <a:pPr/>
              <a:t>45</a:t>
            </a:fld>
            <a:endParaRPr lang="ru-RU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A5E3B2-CA75-42CF-8A11-E35E89CDE0F2}" type="slidenum">
              <a:rPr lang="ru-RU" smtClean="0"/>
              <a:pPr/>
              <a:t>46</a:t>
            </a:fld>
            <a:endParaRPr lang="ru-RU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4A14BA-7031-45F7-AA05-BD8194827D32}" type="slidenum">
              <a:rPr lang="ru-RU" smtClean="0"/>
              <a:pPr/>
              <a:t>47</a:t>
            </a:fld>
            <a:endParaRPr lang="ru-RU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4D27D6-6B91-4E93-A8A4-AF836D671702}" type="slidenum">
              <a:rPr lang="ru-RU" smtClean="0"/>
              <a:pPr/>
              <a:t>48</a:t>
            </a:fld>
            <a:endParaRPr lang="ru-RU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E0BE29-CC55-4209-9F81-F63A8D5396C7}" type="slidenum">
              <a:rPr lang="ru-RU" smtClean="0"/>
              <a:pPr/>
              <a:t>49</a:t>
            </a:fld>
            <a:endParaRPr lang="ru-RU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AEE8F2-7356-483A-9C7E-5C7B56CC2D3B}" type="slidenum">
              <a:rPr lang="ru-RU" smtClean="0"/>
              <a:pPr/>
              <a:t>51</a:t>
            </a:fld>
            <a:endParaRPr lang="ru-RU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6F7506-93EF-49A6-B846-DBDAD0692017}" type="slidenum">
              <a:rPr lang="ru-RU" smtClean="0"/>
              <a:pPr/>
              <a:t>52</a:t>
            </a:fld>
            <a:endParaRPr lang="ru-RU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696FAD-0170-4199-8C05-F0FCFF0F188C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05FA1-5261-4D58-9306-5C5BB4B93BE8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93796B-E4D3-4E31-94B1-2957F7B981D7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7ADB5F-47A7-407E-9AD6-F5853C4767AD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7ADB5F-47A7-407E-9AD6-F5853C4767AD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D46BC-3183-42D6-A511-1A355BAE33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69F52-F40E-4BF2-9E9E-CF7D09B2A8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0F04D-AC36-4E76-9DD4-FBB8A180F4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2952E-5BD0-4DFB-B5B3-168EF3A7EE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EF04A-EE07-4F15-A373-267114E05A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84AE5-6E08-45B2-864F-3F6186D654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8619C-CE92-46A3-B618-38741D6190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33970-1147-4D76-AE19-911E6FD5DF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B82EB-82E5-4021-8EBF-DCC31A2F9C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88C93-8F05-474B-A40E-1DE75C7802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BD7A9-9F42-42D7-9815-D1C853AE61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/>
            </a:lvl1pPr>
          </a:lstStyle>
          <a:p>
            <a:pPr>
              <a:defRPr/>
            </a:pPr>
            <a:fld id="{3C006417-6E9D-4296-A28B-33DA637F21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0.xml"/><Relationship Id="rId5" Type="http://schemas.openxmlformats.org/officeDocument/2006/relationships/slide" Target="slide36.xml"/><Relationship Id="rId4" Type="http://schemas.openxmlformats.org/officeDocument/2006/relationships/slide" Target="slide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620713"/>
            <a:ext cx="8723313" cy="1508125"/>
          </a:xfrm>
        </p:spPr>
        <p:txBody>
          <a:bodyPr/>
          <a:lstStyle/>
          <a:p>
            <a:pPr eaLnBrk="1" hangingPunct="1"/>
            <a:r>
              <a:rPr lang="ru-RU" sz="7200" b="1">
                <a:solidFill>
                  <a:schemeClr val="accent2"/>
                </a:solidFill>
              </a:rPr>
              <a:t>Системы счисления</a:t>
            </a:r>
          </a:p>
        </p:txBody>
      </p:sp>
      <p:sp>
        <p:nvSpPr>
          <p:cNvPr id="2052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95300" y="2897188"/>
            <a:ext cx="8096250" cy="2889250"/>
          </a:xfrm>
          <a:noFill/>
        </p:spPr>
        <p:txBody>
          <a:bodyPr/>
          <a:lstStyle/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ru-RU" b="1">
                <a:solidFill>
                  <a:srgbClr val="000000"/>
                </a:solidFill>
                <a:hlinkClick r:id="rId2" action="ppaction://hlinksldjump"/>
              </a:rPr>
              <a:t>Введение</a:t>
            </a:r>
            <a:endParaRPr lang="ru-RU" b="1">
              <a:solidFill>
                <a:srgbClr val="000000"/>
              </a:solidFill>
            </a:endParaRP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ru-RU" b="1">
                <a:solidFill>
                  <a:srgbClr val="000000"/>
                </a:solidFill>
                <a:hlinkClick r:id="rId3" action="ppaction://hlinksldjump"/>
              </a:rPr>
              <a:t>Двоичная система</a:t>
            </a:r>
            <a:endParaRPr lang="ru-RU" b="1">
              <a:solidFill>
                <a:srgbClr val="000000"/>
              </a:solidFill>
            </a:endParaRP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ru-RU" b="1">
                <a:solidFill>
                  <a:srgbClr val="000000"/>
                </a:solidFill>
                <a:hlinkClick r:id="rId4" action="ppaction://hlinksldjump"/>
              </a:rPr>
              <a:t>Восьмеричная система</a:t>
            </a:r>
            <a:endParaRPr lang="ru-RU" b="1">
              <a:solidFill>
                <a:srgbClr val="000000"/>
              </a:solidFill>
            </a:endParaRP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ru-RU" b="1">
                <a:solidFill>
                  <a:srgbClr val="000000"/>
                </a:solidFill>
                <a:hlinkClick r:id="rId5" action="ppaction://hlinksldjump"/>
              </a:rPr>
              <a:t>Шестнадцатеричная система</a:t>
            </a:r>
            <a:endParaRPr lang="ru-RU" b="1">
              <a:solidFill>
                <a:srgbClr val="000000"/>
              </a:solidFill>
            </a:endParaRP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ru-RU" b="1">
                <a:solidFill>
                  <a:srgbClr val="000000"/>
                </a:solidFill>
                <a:hlinkClick r:id="rId6" action="ppaction://hlinksldjump"/>
              </a:rPr>
              <a:t>Другие системы счисления</a:t>
            </a:r>
            <a:endParaRPr lang="ru-RU" b="1">
              <a:solidFill>
                <a:srgbClr val="000000"/>
              </a:solidFill>
            </a:endParaRPr>
          </a:p>
          <a:p>
            <a:pPr marL="609600" indent="-609600" algn="l" eaLnBrk="1" hangingPunct="1">
              <a:lnSpc>
                <a:spcPct val="90000"/>
              </a:lnSpc>
            </a:pPr>
            <a:endParaRPr lang="ru-RU" b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511300"/>
            <a:ext cx="8723313" cy="1508125"/>
          </a:xfrm>
        </p:spPr>
        <p:txBody>
          <a:bodyPr/>
          <a:lstStyle/>
          <a:p>
            <a:pPr eaLnBrk="1" hangingPunct="1"/>
            <a:r>
              <a:rPr lang="ru-RU" sz="7200" b="1">
                <a:solidFill>
                  <a:schemeClr val="accent2"/>
                </a:solidFill>
              </a:rPr>
              <a:t>Системы счисления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74675" y="4378325"/>
            <a:ext cx="8369300" cy="13970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4000" b="1"/>
              <a:t>Тема 2. Двоичная система счисления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C33269-9E16-42DA-A312-232D02264F54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12291" name="Line 2"/>
          <p:cNvSpPr>
            <a:spLocks noChangeShapeType="1"/>
          </p:cNvSpPr>
          <p:nvPr/>
        </p:nvSpPr>
        <p:spPr bwMode="auto">
          <a:xfrm>
            <a:off x="395536" y="476672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395536" y="1"/>
            <a:ext cx="81407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 dirty="0"/>
              <a:t>Перевод целых чисел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1698484"/>
            <a:ext cx="4170309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ru-RU" sz="2200" b="1" dirty="0">
                <a:solidFill>
                  <a:schemeClr val="accent2"/>
                </a:solidFill>
              </a:rPr>
              <a:t>Двоичная система: </a:t>
            </a:r>
            <a:br>
              <a:rPr lang="ru-RU" sz="2200" b="1" dirty="0">
                <a:solidFill>
                  <a:schemeClr val="accent2"/>
                </a:solidFill>
              </a:rPr>
            </a:br>
            <a:r>
              <a:rPr lang="ru-RU" sz="2000" b="1" dirty="0"/>
              <a:t>Алфавит: </a:t>
            </a:r>
            <a:r>
              <a:rPr lang="en-US" sz="2000" dirty="0"/>
              <a:t>0, 1</a:t>
            </a:r>
            <a:br>
              <a:rPr lang="en-US" sz="2000" dirty="0"/>
            </a:br>
            <a:r>
              <a:rPr lang="ru-RU" sz="2000" b="1" dirty="0"/>
              <a:t>Основание</a:t>
            </a:r>
            <a:r>
              <a:rPr lang="ru-RU" sz="2000" dirty="0"/>
              <a:t> (количество цифр): </a:t>
            </a:r>
            <a:r>
              <a:rPr lang="ru-RU" sz="2000" b="1" dirty="0"/>
              <a:t>2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287524" y="2708920"/>
            <a:ext cx="1941557" cy="46166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dirty="0"/>
              <a:t>19     </a:t>
            </a:r>
            <a:r>
              <a:rPr lang="ru-RU" sz="2400" b="1" dirty="0">
                <a:solidFill>
                  <a:schemeClr val="accent2"/>
                </a:solidFill>
              </a:rPr>
              <a:t>10 </a:t>
            </a:r>
            <a:r>
              <a:rPr lang="ru-RU" sz="2400" b="1" dirty="0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ru-RU" sz="2400" b="1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323528" y="4941168"/>
            <a:ext cx="1163637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accent2"/>
                </a:solidFill>
              </a:rPr>
              <a:t>2 </a:t>
            </a:r>
            <a:r>
              <a:rPr lang="ru-RU" sz="2400" b="1" dirty="0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ru-RU" sz="2400" b="1" dirty="0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2735796" y="2564904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19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2735796" y="2564904"/>
            <a:ext cx="1295400" cy="1177925"/>
            <a:chOff x="1429" y="1344"/>
            <a:chExt cx="816" cy="742"/>
          </a:xfrm>
        </p:grpSpPr>
        <p:grpSp>
          <p:nvGrpSpPr>
            <p:cNvPr id="12347" name="Group 15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12352" name="Group 13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12354" name="Line 10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55" name="Line 11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2353" name="Rectangle 12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/>
                  <a:t>2</a:t>
                </a:r>
              </a:p>
            </p:txBody>
          </p:sp>
        </p:grpSp>
        <p:sp>
          <p:nvSpPr>
            <p:cNvPr id="12348" name="Rectangle 14"/>
            <p:cNvSpPr>
              <a:spLocks noChangeArrowheads="1"/>
            </p:cNvSpPr>
            <p:nvPr/>
          </p:nvSpPr>
          <p:spPr bwMode="auto">
            <a:xfrm>
              <a:off x="1837" y="161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9</a:t>
              </a:r>
            </a:p>
          </p:txBody>
        </p:sp>
        <p:sp>
          <p:nvSpPr>
            <p:cNvPr id="12349" name="Rectangle 16"/>
            <p:cNvSpPr>
              <a:spLocks noChangeArrowheads="1"/>
            </p:cNvSpPr>
            <p:nvPr/>
          </p:nvSpPr>
          <p:spPr bwMode="auto">
            <a:xfrm>
              <a:off x="1429" y="1525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dirty="0"/>
                <a:t>18</a:t>
              </a:r>
            </a:p>
          </p:txBody>
        </p:sp>
        <p:sp>
          <p:nvSpPr>
            <p:cNvPr id="12350" name="Line 17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1519" y="1842"/>
              <a:ext cx="175" cy="24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pPr>
                <a:defRPr/>
              </a:pPr>
              <a:r>
                <a:rPr lang="ru-RU" sz="2400"/>
                <a:t>1</a:t>
              </a:r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3310471" y="2996704"/>
            <a:ext cx="1295400" cy="1177925"/>
            <a:chOff x="1429" y="1344"/>
            <a:chExt cx="816" cy="742"/>
          </a:xfrm>
        </p:grpSpPr>
        <p:grpSp>
          <p:nvGrpSpPr>
            <p:cNvPr id="12338" name="Group 21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12343" name="Group 22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12345" name="Line 23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46" name="Line 24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2344" name="Rectangle 25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/>
                  <a:t>2</a:t>
                </a:r>
              </a:p>
            </p:txBody>
          </p:sp>
        </p:grpSp>
        <p:sp>
          <p:nvSpPr>
            <p:cNvPr id="12339" name="Rectangle 26"/>
            <p:cNvSpPr>
              <a:spLocks noChangeArrowheads="1"/>
            </p:cNvSpPr>
            <p:nvPr/>
          </p:nvSpPr>
          <p:spPr bwMode="auto">
            <a:xfrm>
              <a:off x="1837" y="161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4</a:t>
              </a:r>
            </a:p>
          </p:txBody>
        </p:sp>
        <p:sp>
          <p:nvSpPr>
            <p:cNvPr id="12340" name="Rectangle 27"/>
            <p:cNvSpPr>
              <a:spLocks noChangeArrowheads="1"/>
            </p:cNvSpPr>
            <p:nvPr/>
          </p:nvSpPr>
          <p:spPr bwMode="auto">
            <a:xfrm>
              <a:off x="1429" y="1525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 8</a:t>
              </a:r>
            </a:p>
          </p:txBody>
        </p:sp>
        <p:sp>
          <p:nvSpPr>
            <p:cNvPr id="12341" name="Line 28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37" name="Rectangle 29"/>
            <p:cNvSpPr>
              <a:spLocks noChangeArrowheads="1"/>
            </p:cNvSpPr>
            <p:nvPr/>
          </p:nvSpPr>
          <p:spPr bwMode="auto">
            <a:xfrm>
              <a:off x="1519" y="1842"/>
              <a:ext cx="175" cy="24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pPr>
                <a:defRPr/>
              </a:pPr>
              <a:r>
                <a:rPr lang="ru-RU" sz="2400"/>
                <a:t>1</a:t>
              </a:r>
            </a:p>
          </p:txBody>
        </p:sp>
      </p:grpSp>
      <p:grpSp>
        <p:nvGrpSpPr>
          <p:cNvPr id="8" name="Group 30"/>
          <p:cNvGrpSpPr>
            <a:grpSpLocks/>
          </p:cNvGrpSpPr>
          <p:nvPr/>
        </p:nvGrpSpPr>
        <p:grpSpPr bwMode="auto">
          <a:xfrm>
            <a:off x="3886733" y="3428504"/>
            <a:ext cx="1295400" cy="1177925"/>
            <a:chOff x="1429" y="1344"/>
            <a:chExt cx="816" cy="742"/>
          </a:xfrm>
        </p:grpSpPr>
        <p:grpSp>
          <p:nvGrpSpPr>
            <p:cNvPr id="12329" name="Group 31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12334" name="Group 32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12336" name="Line 33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37" name="Line 34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2335" name="Rectangle 35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/>
                  <a:t>2</a:t>
                </a:r>
              </a:p>
            </p:txBody>
          </p:sp>
        </p:grpSp>
        <p:sp>
          <p:nvSpPr>
            <p:cNvPr id="12330" name="Rectangle 36"/>
            <p:cNvSpPr>
              <a:spLocks noChangeArrowheads="1"/>
            </p:cNvSpPr>
            <p:nvPr/>
          </p:nvSpPr>
          <p:spPr bwMode="auto">
            <a:xfrm>
              <a:off x="1837" y="161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2</a:t>
              </a:r>
            </a:p>
          </p:txBody>
        </p:sp>
        <p:sp>
          <p:nvSpPr>
            <p:cNvPr id="12331" name="Rectangle 37"/>
            <p:cNvSpPr>
              <a:spLocks noChangeArrowheads="1"/>
            </p:cNvSpPr>
            <p:nvPr/>
          </p:nvSpPr>
          <p:spPr bwMode="auto">
            <a:xfrm>
              <a:off x="1429" y="1525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dirty="0"/>
                <a:t> 4</a:t>
              </a:r>
            </a:p>
          </p:txBody>
        </p:sp>
        <p:sp>
          <p:nvSpPr>
            <p:cNvPr id="12332" name="Line 38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47" name="Rectangle 39"/>
            <p:cNvSpPr>
              <a:spLocks noChangeArrowheads="1"/>
            </p:cNvSpPr>
            <p:nvPr/>
          </p:nvSpPr>
          <p:spPr bwMode="auto">
            <a:xfrm>
              <a:off x="1519" y="1842"/>
              <a:ext cx="175" cy="24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pPr>
                <a:defRPr/>
              </a:pPr>
              <a:r>
                <a:rPr lang="ru-RU" sz="2400"/>
                <a:t>0</a:t>
              </a:r>
            </a:p>
          </p:txBody>
        </p:sp>
      </p:grpSp>
      <p:grpSp>
        <p:nvGrpSpPr>
          <p:cNvPr id="11" name="Group 40"/>
          <p:cNvGrpSpPr>
            <a:grpSpLocks/>
          </p:cNvGrpSpPr>
          <p:nvPr/>
        </p:nvGrpSpPr>
        <p:grpSpPr bwMode="auto">
          <a:xfrm>
            <a:off x="4462996" y="3860304"/>
            <a:ext cx="1295400" cy="1177925"/>
            <a:chOff x="1429" y="1344"/>
            <a:chExt cx="816" cy="742"/>
          </a:xfrm>
        </p:grpSpPr>
        <p:grpSp>
          <p:nvGrpSpPr>
            <p:cNvPr id="12320" name="Group 41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12325" name="Group 42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12327" name="Line 43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28" name="Line 44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2326" name="Rectangle 45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/>
                  <a:t>2</a:t>
                </a:r>
              </a:p>
            </p:txBody>
          </p:sp>
        </p:grpSp>
        <p:sp>
          <p:nvSpPr>
            <p:cNvPr id="12321" name="Rectangle 46"/>
            <p:cNvSpPr>
              <a:spLocks noChangeArrowheads="1"/>
            </p:cNvSpPr>
            <p:nvPr/>
          </p:nvSpPr>
          <p:spPr bwMode="auto">
            <a:xfrm>
              <a:off x="1837" y="161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1</a:t>
              </a:r>
            </a:p>
          </p:txBody>
        </p:sp>
        <p:sp>
          <p:nvSpPr>
            <p:cNvPr id="12322" name="Rectangle 47"/>
            <p:cNvSpPr>
              <a:spLocks noChangeArrowheads="1"/>
            </p:cNvSpPr>
            <p:nvPr/>
          </p:nvSpPr>
          <p:spPr bwMode="auto">
            <a:xfrm>
              <a:off x="1429" y="1525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 2</a:t>
              </a:r>
            </a:p>
          </p:txBody>
        </p:sp>
        <p:sp>
          <p:nvSpPr>
            <p:cNvPr id="12323" name="Line 48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57" name="Rectangle 49"/>
            <p:cNvSpPr>
              <a:spLocks noChangeArrowheads="1"/>
            </p:cNvSpPr>
            <p:nvPr/>
          </p:nvSpPr>
          <p:spPr bwMode="auto">
            <a:xfrm>
              <a:off x="1519" y="1842"/>
              <a:ext cx="175" cy="24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pPr>
                <a:defRPr/>
              </a:pPr>
              <a:r>
                <a:rPr lang="ru-RU" sz="2400"/>
                <a:t>0</a:t>
              </a:r>
            </a:p>
          </p:txBody>
        </p:sp>
      </p:grpSp>
      <p:grpSp>
        <p:nvGrpSpPr>
          <p:cNvPr id="14" name="Group 50"/>
          <p:cNvGrpSpPr>
            <a:grpSpLocks/>
          </p:cNvGrpSpPr>
          <p:nvPr/>
        </p:nvGrpSpPr>
        <p:grpSpPr bwMode="auto">
          <a:xfrm>
            <a:off x="5039258" y="4292104"/>
            <a:ext cx="1295400" cy="1177925"/>
            <a:chOff x="1429" y="1344"/>
            <a:chExt cx="816" cy="742"/>
          </a:xfrm>
        </p:grpSpPr>
        <p:grpSp>
          <p:nvGrpSpPr>
            <p:cNvPr id="12311" name="Group 51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12316" name="Group 52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12318" name="Line 53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19" name="Line 54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2317" name="Rectangle 55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/>
                  <a:t>2</a:t>
                </a:r>
              </a:p>
            </p:txBody>
          </p:sp>
        </p:grpSp>
        <p:sp>
          <p:nvSpPr>
            <p:cNvPr id="12312" name="Rectangle 56"/>
            <p:cNvSpPr>
              <a:spLocks noChangeArrowheads="1"/>
            </p:cNvSpPr>
            <p:nvPr/>
          </p:nvSpPr>
          <p:spPr bwMode="auto">
            <a:xfrm>
              <a:off x="1837" y="161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0</a:t>
              </a:r>
            </a:p>
          </p:txBody>
        </p:sp>
        <p:sp>
          <p:nvSpPr>
            <p:cNvPr id="12313" name="Rectangle 57"/>
            <p:cNvSpPr>
              <a:spLocks noChangeArrowheads="1"/>
            </p:cNvSpPr>
            <p:nvPr/>
          </p:nvSpPr>
          <p:spPr bwMode="auto">
            <a:xfrm>
              <a:off x="1429" y="1525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 0</a:t>
              </a:r>
            </a:p>
          </p:txBody>
        </p:sp>
        <p:sp>
          <p:nvSpPr>
            <p:cNvPr id="12314" name="Line 58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1519" y="1842"/>
              <a:ext cx="175" cy="24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pPr>
                <a:defRPr/>
              </a:pPr>
              <a:r>
                <a:rPr lang="ru-RU" sz="2400"/>
                <a:t>1</a:t>
              </a:r>
            </a:p>
          </p:txBody>
        </p:sp>
      </p:grpSp>
      <p:sp>
        <p:nvSpPr>
          <p:cNvPr id="17469" name="Rectangle 61"/>
          <p:cNvSpPr>
            <a:spLocks noChangeArrowheads="1"/>
          </p:cNvSpPr>
          <p:nvPr/>
        </p:nvSpPr>
        <p:spPr bwMode="auto">
          <a:xfrm>
            <a:off x="6300192" y="2600908"/>
            <a:ext cx="26638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dirty="0"/>
              <a:t>19 = 10011</a:t>
            </a:r>
            <a:r>
              <a:rPr lang="ru-RU" sz="3600" b="1" baseline="-25000" dirty="0"/>
              <a:t>2</a:t>
            </a:r>
          </a:p>
        </p:txBody>
      </p:sp>
      <p:sp>
        <p:nvSpPr>
          <p:cNvPr id="17473" name="AutoShape 65"/>
          <p:cNvSpPr>
            <a:spLocks noChangeArrowheads="1"/>
          </p:cNvSpPr>
          <p:nvPr/>
        </p:nvSpPr>
        <p:spPr bwMode="auto">
          <a:xfrm>
            <a:off x="7488324" y="3573016"/>
            <a:ext cx="1512887" cy="720725"/>
          </a:xfrm>
          <a:prstGeom prst="wedgeRoundRectCallout">
            <a:avLst>
              <a:gd name="adj1" fmla="val 31532"/>
              <a:gd name="adj2" fmla="val -94935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dirty="0"/>
              <a:t>система счисления</a:t>
            </a:r>
          </a:p>
        </p:txBody>
      </p:sp>
      <p:sp>
        <p:nvSpPr>
          <p:cNvPr id="17475" name="Rectangle 67"/>
          <p:cNvSpPr>
            <a:spLocks noChangeArrowheads="1"/>
          </p:cNvSpPr>
          <p:nvPr/>
        </p:nvSpPr>
        <p:spPr bwMode="auto">
          <a:xfrm>
            <a:off x="1079612" y="5805264"/>
            <a:ext cx="14524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/>
              <a:t>10011</a:t>
            </a:r>
            <a:r>
              <a:rPr lang="ru-RU" sz="3200" b="1" baseline="-25000" dirty="0"/>
              <a:t>2</a:t>
            </a:r>
          </a:p>
        </p:txBody>
      </p:sp>
      <p:sp>
        <p:nvSpPr>
          <p:cNvPr id="17476" name="Rectangle 68"/>
          <p:cNvSpPr>
            <a:spLocks noChangeArrowheads="1"/>
          </p:cNvSpPr>
          <p:nvPr/>
        </p:nvSpPr>
        <p:spPr bwMode="auto">
          <a:xfrm>
            <a:off x="1115616" y="5517232"/>
            <a:ext cx="11801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</a:rPr>
              <a:t>4 3 2 1 0</a:t>
            </a:r>
            <a:endParaRPr lang="ru-RU" sz="2000" b="1" baseline="-25000" dirty="0">
              <a:solidFill>
                <a:srgbClr val="0070C0"/>
              </a:solidFill>
            </a:endParaRPr>
          </a:p>
        </p:txBody>
      </p:sp>
      <p:sp>
        <p:nvSpPr>
          <p:cNvPr id="17477" name="Rectangle 69"/>
          <p:cNvSpPr>
            <a:spLocks noChangeArrowheads="1"/>
          </p:cNvSpPr>
          <p:nvPr/>
        </p:nvSpPr>
        <p:spPr bwMode="auto">
          <a:xfrm>
            <a:off x="2231740" y="5517232"/>
            <a:ext cx="1177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/>
                </a:solidFill>
              </a:rPr>
              <a:t>разряды</a:t>
            </a:r>
          </a:p>
        </p:txBody>
      </p:sp>
      <p:sp>
        <p:nvSpPr>
          <p:cNvPr id="17478" name="Rectangle 70"/>
          <p:cNvSpPr>
            <a:spLocks noChangeArrowheads="1"/>
          </p:cNvSpPr>
          <p:nvPr/>
        </p:nvSpPr>
        <p:spPr bwMode="auto">
          <a:xfrm>
            <a:off x="2447764" y="5780782"/>
            <a:ext cx="60917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/>
              <a:t>= 1</a:t>
            </a:r>
            <a:r>
              <a:rPr lang="en-US" sz="3200" b="1" dirty="0">
                <a:cs typeface="Arial" charset="0"/>
              </a:rPr>
              <a:t>·</a:t>
            </a:r>
            <a:r>
              <a:rPr lang="ru-RU" sz="3200" b="1" dirty="0">
                <a:cs typeface="Arial" charset="0"/>
              </a:rPr>
              <a:t>2</a:t>
            </a:r>
            <a:r>
              <a:rPr lang="ru-RU" sz="3200" b="1" baseline="30000" dirty="0">
                <a:cs typeface="Arial" charset="0"/>
              </a:rPr>
              <a:t>4 </a:t>
            </a:r>
            <a:r>
              <a:rPr lang="ru-RU" sz="3200" b="1" dirty="0">
                <a:cs typeface="Arial" charset="0"/>
              </a:rPr>
              <a:t>+</a:t>
            </a:r>
            <a:r>
              <a:rPr lang="ru-RU" sz="3200" dirty="0"/>
              <a:t> </a:t>
            </a:r>
            <a:r>
              <a:rPr lang="ru-RU" sz="3200" b="1" dirty="0">
                <a:solidFill>
                  <a:srgbClr val="FF0000"/>
                </a:solidFill>
                <a:cs typeface="Arial" charset="0"/>
              </a:rPr>
              <a:t>0</a:t>
            </a:r>
            <a:r>
              <a:rPr lang="en-US" sz="3200" b="1" dirty="0">
                <a:cs typeface="Arial" charset="0"/>
              </a:rPr>
              <a:t>·</a:t>
            </a:r>
            <a:r>
              <a:rPr lang="ru-RU" sz="3200" b="1" dirty="0">
                <a:cs typeface="Arial" charset="0"/>
              </a:rPr>
              <a:t>2</a:t>
            </a:r>
            <a:r>
              <a:rPr lang="ru-RU" sz="3200" b="1" baseline="30000" dirty="0">
                <a:cs typeface="Arial" charset="0"/>
              </a:rPr>
              <a:t>3</a:t>
            </a:r>
            <a:r>
              <a:rPr lang="ru-RU" sz="3200" dirty="0"/>
              <a:t> </a:t>
            </a:r>
            <a:r>
              <a:rPr lang="ru-RU" sz="3200" b="1" dirty="0">
                <a:cs typeface="Arial" charset="0"/>
              </a:rPr>
              <a:t>+</a:t>
            </a:r>
            <a:r>
              <a:rPr lang="ru-RU" sz="3200" dirty="0"/>
              <a:t> </a:t>
            </a:r>
            <a:r>
              <a:rPr lang="ru-RU" sz="3200" b="1" dirty="0">
                <a:solidFill>
                  <a:srgbClr val="FF0000"/>
                </a:solidFill>
                <a:cs typeface="Arial" charset="0"/>
              </a:rPr>
              <a:t>0</a:t>
            </a:r>
            <a:r>
              <a:rPr lang="en-US" sz="3200" b="1" dirty="0">
                <a:cs typeface="Arial" charset="0"/>
              </a:rPr>
              <a:t>·</a:t>
            </a:r>
            <a:r>
              <a:rPr lang="ru-RU" sz="3200" b="1" dirty="0">
                <a:cs typeface="Arial" charset="0"/>
              </a:rPr>
              <a:t>2</a:t>
            </a:r>
            <a:r>
              <a:rPr lang="ru-RU" sz="3200" b="1" baseline="30000" dirty="0">
                <a:cs typeface="Arial" charset="0"/>
              </a:rPr>
              <a:t>2</a:t>
            </a:r>
            <a:r>
              <a:rPr lang="ru-RU" sz="3200" dirty="0"/>
              <a:t> </a:t>
            </a:r>
            <a:r>
              <a:rPr lang="ru-RU" sz="3200" b="1" dirty="0">
                <a:cs typeface="Arial" charset="0"/>
              </a:rPr>
              <a:t>+</a:t>
            </a:r>
            <a:r>
              <a:rPr lang="ru-RU" sz="3200" dirty="0"/>
              <a:t> </a:t>
            </a:r>
            <a:r>
              <a:rPr lang="ru-RU" sz="3200" b="1" dirty="0"/>
              <a:t>1</a:t>
            </a:r>
            <a:r>
              <a:rPr lang="en-US" sz="3200" b="1" dirty="0">
                <a:cs typeface="Arial" charset="0"/>
              </a:rPr>
              <a:t>·</a:t>
            </a:r>
            <a:r>
              <a:rPr lang="ru-RU" sz="3200" b="1" dirty="0">
                <a:cs typeface="Arial" charset="0"/>
              </a:rPr>
              <a:t>2</a:t>
            </a:r>
            <a:r>
              <a:rPr lang="ru-RU" sz="3200" b="1" baseline="30000" dirty="0">
                <a:cs typeface="Arial" charset="0"/>
              </a:rPr>
              <a:t>1</a:t>
            </a:r>
            <a:r>
              <a:rPr lang="ru-RU" sz="3200" dirty="0"/>
              <a:t> </a:t>
            </a:r>
            <a:r>
              <a:rPr lang="ru-RU" sz="3200" b="1" dirty="0">
                <a:cs typeface="Arial" charset="0"/>
              </a:rPr>
              <a:t>+</a:t>
            </a:r>
            <a:r>
              <a:rPr lang="ru-RU" sz="3200" dirty="0"/>
              <a:t> </a:t>
            </a:r>
            <a:r>
              <a:rPr lang="ru-RU" sz="3200" b="1" dirty="0"/>
              <a:t>1</a:t>
            </a:r>
            <a:r>
              <a:rPr lang="en-US" sz="3200" b="1" dirty="0">
                <a:cs typeface="Arial" charset="0"/>
              </a:rPr>
              <a:t>·</a:t>
            </a:r>
            <a:r>
              <a:rPr lang="ru-RU" sz="3200" b="1" dirty="0">
                <a:cs typeface="Arial" charset="0"/>
              </a:rPr>
              <a:t>2</a:t>
            </a:r>
            <a:r>
              <a:rPr lang="ru-RU" sz="3200" b="1" baseline="30000" dirty="0">
                <a:cs typeface="Arial" charset="0"/>
              </a:rPr>
              <a:t>0</a:t>
            </a:r>
          </a:p>
          <a:p>
            <a:r>
              <a:rPr lang="ru-RU" sz="3200" b="1" dirty="0">
                <a:cs typeface="Arial" charset="0"/>
              </a:rPr>
              <a:t>= 16 + 2 + 1 = 19</a:t>
            </a:r>
            <a:endParaRPr lang="en-US" sz="3200" b="1" dirty="0">
              <a:cs typeface="Arial" charset="0"/>
            </a:endParaRPr>
          </a:p>
        </p:txBody>
      </p:sp>
      <p:sp>
        <p:nvSpPr>
          <p:cNvPr id="17479" name="Line 71"/>
          <p:cNvSpPr>
            <a:spLocks noChangeShapeType="1"/>
          </p:cNvSpPr>
          <p:nvPr/>
        </p:nvSpPr>
        <p:spPr bwMode="auto">
          <a:xfrm flipH="1" flipV="1">
            <a:off x="4211960" y="5877272"/>
            <a:ext cx="396366" cy="32311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80" name="Line 72"/>
          <p:cNvSpPr>
            <a:spLocks noChangeShapeType="1"/>
          </p:cNvSpPr>
          <p:nvPr/>
        </p:nvSpPr>
        <p:spPr bwMode="auto">
          <a:xfrm flipH="1" flipV="1">
            <a:off x="5436096" y="5913276"/>
            <a:ext cx="360040" cy="28803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81" name="AutoShape 73"/>
          <p:cNvSpPr>
            <a:spLocks noChangeArrowheads="1"/>
          </p:cNvSpPr>
          <p:nvPr/>
        </p:nvSpPr>
        <p:spPr bwMode="auto">
          <a:xfrm rot="18519977">
            <a:off x="3400958" y="3266579"/>
            <a:ext cx="360363" cy="2843213"/>
          </a:xfrm>
          <a:prstGeom prst="upArrow">
            <a:avLst>
              <a:gd name="adj1" fmla="val 50000"/>
              <a:gd name="adj2" fmla="val 197246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8" name="TextBox 67"/>
          <p:cNvSpPr txBox="1"/>
          <p:nvPr/>
        </p:nvSpPr>
        <p:spPr>
          <a:xfrm>
            <a:off x="0" y="440668"/>
            <a:ext cx="9144000" cy="1323439"/>
          </a:xfrm>
          <a:prstGeom prst="rect">
            <a:avLst/>
          </a:prstGeom>
          <a:ln w="12700" cmpd="dbl"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600" b="1" dirty="0"/>
              <a:t>Перевод целых десятичных чисел в восьмеричную, шестнадцатеричную и двоичную системы </a:t>
            </a:r>
            <a:r>
              <a:rPr lang="ru-RU" sz="1600" dirty="0">
                <a:solidFill>
                  <a:srgbClr val="C00000"/>
                </a:solidFill>
              </a:rPr>
              <a:t>осуществляется последовательным делением десятичного числа на основание той системы, в которую оно переводится, до тех пор, пока не получится частное меньшее этого основания. Число в новой системе записывается в виде остатков деления, начиная с последнего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7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7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7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7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7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7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7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7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7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74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4" grpId="0" build="allAtOnce" animBg="1"/>
      <p:bldP spid="17415" grpId="0" animBg="1"/>
      <p:bldP spid="17417" grpId="0"/>
      <p:bldP spid="17469" grpId="0"/>
      <p:bldP spid="17473" grpId="0" animBg="1"/>
      <p:bldP spid="17475" grpId="0"/>
      <p:bldP spid="17476" grpId="0"/>
      <p:bldP spid="17477" grpId="0"/>
      <p:bldP spid="17478" grpId="0" build="p"/>
      <p:bldP spid="17479" grpId="0" animBg="1"/>
      <p:bldP spid="17480" grpId="0" animBg="1"/>
      <p:bldP spid="1748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395536" y="1"/>
            <a:ext cx="81407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 dirty="0"/>
              <a:t>Перевод  дробных чисел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1808820"/>
            <a:ext cx="294830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ru-RU" sz="2200" b="1" dirty="0">
                <a:solidFill>
                  <a:schemeClr val="accent2"/>
                </a:solidFill>
              </a:rPr>
              <a:t>Двоичная система: </a:t>
            </a:r>
            <a:br>
              <a:rPr lang="ru-RU" sz="2200" b="1" dirty="0">
                <a:solidFill>
                  <a:schemeClr val="accent2"/>
                </a:solidFill>
              </a:rPr>
            </a:br>
            <a:endParaRPr lang="ru-RU" sz="2000" b="1" dirty="0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204864"/>
            <a:ext cx="2087724" cy="46166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2400" b="1" dirty="0"/>
              <a:t>0,125 </a:t>
            </a:r>
            <a:r>
              <a:rPr lang="ru-RU" sz="2400" b="1" dirty="0">
                <a:solidFill>
                  <a:schemeClr val="accent2"/>
                </a:solidFill>
              </a:rPr>
              <a:t>  10</a:t>
            </a:r>
            <a:r>
              <a:rPr lang="ru-RU" sz="2400" b="1" dirty="0">
                <a:solidFill>
                  <a:schemeClr val="accent2"/>
                </a:solidFill>
                <a:sym typeface="Symbol" pitchFamily="18" charset="2"/>
              </a:rPr>
              <a:t></a:t>
            </a:r>
            <a:r>
              <a:rPr lang="ru-RU" sz="2400" b="1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5013176"/>
            <a:ext cx="1163637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accent2"/>
                </a:solidFill>
              </a:rPr>
              <a:t>2 </a:t>
            </a:r>
            <a:r>
              <a:rPr lang="ru-RU" sz="2400" b="1" dirty="0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ru-RU" sz="2400" b="1" dirty="0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17469" name="Rectangle 61"/>
          <p:cNvSpPr>
            <a:spLocks noChangeArrowheads="1"/>
          </p:cNvSpPr>
          <p:nvPr/>
        </p:nvSpPr>
        <p:spPr bwMode="auto">
          <a:xfrm>
            <a:off x="4788024" y="2600908"/>
            <a:ext cx="417599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600" b="1" dirty="0"/>
              <a:t>0,125</a:t>
            </a:r>
            <a:r>
              <a:rPr lang="ru-RU" sz="3600" b="1" baseline="-25000" dirty="0"/>
              <a:t>10</a:t>
            </a:r>
            <a:r>
              <a:rPr lang="ru-RU" sz="3600" b="1" dirty="0"/>
              <a:t>= </a:t>
            </a:r>
            <a:r>
              <a:rPr lang="ru-RU" sz="3600" b="1" dirty="0">
                <a:solidFill>
                  <a:srgbClr val="FF0000"/>
                </a:solidFill>
              </a:rPr>
              <a:t>0,001</a:t>
            </a:r>
            <a:r>
              <a:rPr lang="ru-RU" sz="3600" b="1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7473" name="AutoShape 65"/>
          <p:cNvSpPr>
            <a:spLocks noChangeArrowheads="1"/>
          </p:cNvSpPr>
          <p:nvPr/>
        </p:nvSpPr>
        <p:spPr bwMode="auto">
          <a:xfrm>
            <a:off x="6732240" y="3501008"/>
            <a:ext cx="1512887" cy="720725"/>
          </a:xfrm>
          <a:prstGeom prst="wedgeRoundRectCallout">
            <a:avLst>
              <a:gd name="adj1" fmla="val 31532"/>
              <a:gd name="adj2" fmla="val -94935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dirty="0"/>
              <a:t>система счисления</a:t>
            </a:r>
          </a:p>
        </p:txBody>
      </p:sp>
      <p:sp>
        <p:nvSpPr>
          <p:cNvPr id="17475" name="Rectangle 67"/>
          <p:cNvSpPr>
            <a:spLocks noChangeArrowheads="1"/>
          </p:cNvSpPr>
          <p:nvPr/>
        </p:nvSpPr>
        <p:spPr bwMode="auto">
          <a:xfrm>
            <a:off x="1079612" y="5805264"/>
            <a:ext cx="174137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dirty="0"/>
              <a:t>0,1011</a:t>
            </a:r>
            <a:r>
              <a:rPr lang="ru-RU" sz="3600" b="1" baseline="-25000" dirty="0"/>
              <a:t>2</a:t>
            </a:r>
          </a:p>
        </p:txBody>
      </p:sp>
      <p:sp>
        <p:nvSpPr>
          <p:cNvPr id="17476" name="Rectangle 68"/>
          <p:cNvSpPr>
            <a:spLocks noChangeArrowheads="1"/>
          </p:cNvSpPr>
          <p:nvPr/>
        </p:nvSpPr>
        <p:spPr bwMode="auto">
          <a:xfrm>
            <a:off x="1079612" y="5481228"/>
            <a:ext cx="15905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</a:rPr>
              <a:t>0   -1 -2 -3-4</a:t>
            </a:r>
            <a:endParaRPr lang="ru-RU" sz="2000" b="1" baseline="-25000" dirty="0">
              <a:solidFill>
                <a:srgbClr val="0070C0"/>
              </a:solidFill>
            </a:endParaRPr>
          </a:p>
        </p:txBody>
      </p:sp>
      <p:sp>
        <p:nvSpPr>
          <p:cNvPr id="17477" name="Rectangle 69"/>
          <p:cNvSpPr>
            <a:spLocks noChangeArrowheads="1"/>
          </p:cNvSpPr>
          <p:nvPr/>
        </p:nvSpPr>
        <p:spPr bwMode="auto">
          <a:xfrm>
            <a:off x="2483768" y="5445224"/>
            <a:ext cx="1177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/>
                </a:solidFill>
              </a:rPr>
              <a:t>разряды</a:t>
            </a:r>
          </a:p>
        </p:txBody>
      </p:sp>
      <p:sp>
        <p:nvSpPr>
          <p:cNvPr id="17478" name="Rectangle 70"/>
          <p:cNvSpPr>
            <a:spLocks noChangeArrowheads="1"/>
          </p:cNvSpPr>
          <p:nvPr/>
        </p:nvSpPr>
        <p:spPr bwMode="auto">
          <a:xfrm>
            <a:off x="2627784" y="5780782"/>
            <a:ext cx="612068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/>
              <a:t>= 1</a:t>
            </a:r>
            <a:r>
              <a:rPr lang="en-US" sz="3200" b="1" dirty="0">
                <a:cs typeface="Arial" charset="0"/>
              </a:rPr>
              <a:t>·</a:t>
            </a:r>
            <a:r>
              <a:rPr lang="ru-RU" sz="3200" b="1" dirty="0">
                <a:cs typeface="Arial" charset="0"/>
              </a:rPr>
              <a:t>2</a:t>
            </a:r>
            <a:r>
              <a:rPr lang="ru-RU" sz="3200" b="1" baseline="30000" dirty="0">
                <a:cs typeface="Arial" charset="0"/>
              </a:rPr>
              <a:t>-1 </a:t>
            </a:r>
            <a:r>
              <a:rPr lang="ru-RU" sz="3200" b="1" dirty="0">
                <a:cs typeface="Arial" charset="0"/>
              </a:rPr>
              <a:t>+</a:t>
            </a:r>
            <a:r>
              <a:rPr lang="ru-RU" sz="3200" dirty="0"/>
              <a:t> </a:t>
            </a:r>
            <a:r>
              <a:rPr lang="ru-RU" sz="3200" b="1" dirty="0">
                <a:solidFill>
                  <a:srgbClr val="FF0000"/>
                </a:solidFill>
                <a:cs typeface="Arial" charset="0"/>
              </a:rPr>
              <a:t>0</a:t>
            </a:r>
            <a:r>
              <a:rPr lang="en-US" sz="3200" b="1" dirty="0">
                <a:cs typeface="Arial" charset="0"/>
              </a:rPr>
              <a:t>·</a:t>
            </a:r>
            <a:r>
              <a:rPr lang="ru-RU" sz="3200" b="1" dirty="0">
                <a:cs typeface="Arial" charset="0"/>
              </a:rPr>
              <a:t>2</a:t>
            </a:r>
            <a:r>
              <a:rPr lang="ru-RU" sz="3200" b="1" baseline="30000" dirty="0">
                <a:cs typeface="Arial" charset="0"/>
              </a:rPr>
              <a:t>-2</a:t>
            </a:r>
            <a:r>
              <a:rPr lang="ru-RU" sz="3200" dirty="0"/>
              <a:t> </a:t>
            </a:r>
            <a:r>
              <a:rPr lang="ru-RU" sz="3200" b="1" dirty="0">
                <a:cs typeface="Arial" charset="0"/>
              </a:rPr>
              <a:t>+</a:t>
            </a:r>
            <a:r>
              <a:rPr lang="ru-RU" sz="3200" dirty="0"/>
              <a:t> </a:t>
            </a:r>
            <a:r>
              <a:rPr lang="ru-RU" sz="3200" b="1" dirty="0"/>
              <a:t>1</a:t>
            </a:r>
            <a:r>
              <a:rPr lang="en-US" sz="3200" b="1" dirty="0">
                <a:cs typeface="Arial" charset="0"/>
              </a:rPr>
              <a:t>·</a:t>
            </a:r>
            <a:r>
              <a:rPr lang="ru-RU" sz="3200" b="1" dirty="0">
                <a:cs typeface="Arial" charset="0"/>
              </a:rPr>
              <a:t>2</a:t>
            </a:r>
            <a:r>
              <a:rPr lang="ru-RU" sz="3200" b="1" baseline="30000" dirty="0">
                <a:cs typeface="Arial" charset="0"/>
              </a:rPr>
              <a:t>-3</a:t>
            </a:r>
            <a:r>
              <a:rPr lang="ru-RU" sz="3200" dirty="0"/>
              <a:t> </a:t>
            </a:r>
            <a:r>
              <a:rPr lang="ru-RU" sz="3200" b="1" dirty="0">
                <a:cs typeface="Arial" charset="0"/>
              </a:rPr>
              <a:t>+</a:t>
            </a:r>
            <a:r>
              <a:rPr lang="ru-RU" sz="3200" dirty="0"/>
              <a:t> </a:t>
            </a:r>
            <a:r>
              <a:rPr lang="ru-RU" sz="3200" b="1" dirty="0"/>
              <a:t>1</a:t>
            </a:r>
            <a:r>
              <a:rPr lang="en-US" sz="3200" b="1" dirty="0">
                <a:cs typeface="Arial" charset="0"/>
              </a:rPr>
              <a:t>·</a:t>
            </a:r>
            <a:r>
              <a:rPr lang="ru-RU" sz="3200" b="1" dirty="0">
                <a:cs typeface="Arial" charset="0"/>
              </a:rPr>
              <a:t>2</a:t>
            </a:r>
            <a:r>
              <a:rPr lang="ru-RU" sz="3200" b="1" baseline="30000" dirty="0">
                <a:cs typeface="Arial" charset="0"/>
              </a:rPr>
              <a:t>-4</a:t>
            </a:r>
          </a:p>
          <a:p>
            <a:r>
              <a:rPr lang="ru-RU" sz="3200" b="1" dirty="0">
                <a:cs typeface="Arial" charset="0"/>
              </a:rPr>
              <a:t>= 0,5+0+0,125+0,0625=</a:t>
            </a:r>
            <a:r>
              <a:rPr lang="ru-RU" sz="3200" b="1" dirty="0">
                <a:solidFill>
                  <a:srgbClr val="FF0000"/>
                </a:solidFill>
                <a:cs typeface="Arial" charset="0"/>
              </a:rPr>
              <a:t>0,6875</a:t>
            </a:r>
            <a:r>
              <a:rPr lang="ru-RU" sz="3200" b="1" baseline="-25000" dirty="0">
                <a:cs typeface="Arial" charset="0"/>
              </a:rPr>
              <a:t>10</a:t>
            </a:r>
            <a:endParaRPr lang="en-US" sz="3200" b="1" baseline="-25000" dirty="0">
              <a:cs typeface="Arial" charset="0"/>
            </a:endParaRPr>
          </a:p>
        </p:txBody>
      </p:sp>
      <p:sp>
        <p:nvSpPr>
          <p:cNvPr id="17479" name="Line 71"/>
          <p:cNvSpPr>
            <a:spLocks noChangeShapeType="1"/>
          </p:cNvSpPr>
          <p:nvPr/>
        </p:nvSpPr>
        <p:spPr bwMode="auto">
          <a:xfrm flipH="1" flipV="1">
            <a:off x="4572000" y="5877272"/>
            <a:ext cx="396366" cy="32311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81" name="AutoShape 73"/>
          <p:cNvSpPr>
            <a:spLocks noChangeArrowheads="1"/>
          </p:cNvSpPr>
          <p:nvPr/>
        </p:nvSpPr>
        <p:spPr bwMode="auto">
          <a:xfrm rot="10800000">
            <a:off x="2087724" y="2960948"/>
            <a:ext cx="252028" cy="2126452"/>
          </a:xfrm>
          <a:prstGeom prst="upArrow">
            <a:avLst>
              <a:gd name="adj1" fmla="val 50000"/>
              <a:gd name="adj2" fmla="val 197246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8" name="TextBox 67"/>
          <p:cNvSpPr txBox="1"/>
          <p:nvPr/>
        </p:nvSpPr>
        <p:spPr>
          <a:xfrm>
            <a:off x="72008" y="440668"/>
            <a:ext cx="9000492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600" b="1" dirty="0">
                <a:latin typeface="Times New Roman"/>
                <a:ea typeface="Times New Roman"/>
              </a:rPr>
              <a:t>Перевод правильных дробей из десятичной системы счисления в двоичную, восьмеричную и шестнадцатеричную системы счисления</a:t>
            </a:r>
            <a:r>
              <a:rPr lang="ru-RU" sz="1600" dirty="0">
                <a:solidFill>
                  <a:srgbClr val="C00000"/>
                </a:solidFill>
                <a:latin typeface="Arial"/>
              </a:rPr>
              <a:t> </a:t>
            </a:r>
            <a:r>
              <a:rPr lang="ru-RU" sz="1600" dirty="0">
                <a:solidFill>
                  <a:srgbClr val="FF0000"/>
                </a:solidFill>
                <a:latin typeface="Times New Roman"/>
                <a:ea typeface="Times New Roman"/>
              </a:rPr>
              <a:t>осуществляется последовательным  умножением  этой дроби на основание той системы, в которую она переводится. При этом умножаются только дробные части. Дробь в новой системе записывается в виде целых частей произведений, начиная с первого.</a:t>
            </a:r>
            <a:endParaRPr lang="ru-RU" sz="110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339752" y="2276872"/>
          <a:ext cx="1476164" cy="2698616"/>
        </p:xfrm>
        <a:graphic>
          <a:graphicData uri="http://schemas.openxmlformats.org/drawingml/2006/table">
            <a:tbl>
              <a:tblPr/>
              <a:tblGrid>
                <a:gridCol w="492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   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125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4450" marR="4445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   0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25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4450" marR="4445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   0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5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4450" marR="4445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   1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44450" marR="4445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2947" name="Object 3"/>
          <p:cNvGraphicFramePr>
            <a:graphicFrameLocks noChangeAspect="1"/>
          </p:cNvGraphicFramePr>
          <p:nvPr/>
        </p:nvGraphicFramePr>
        <p:xfrm>
          <a:off x="0" y="0"/>
          <a:ext cx="142875" cy="14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48" name="Формула" r:id="rId4" imgW="139700" imgH="139700" progId="Equation.3">
                  <p:embed/>
                </p:oleObj>
              </mc:Choice>
              <mc:Fallback>
                <p:oleObj name="Формула" r:id="rId4" imgW="139700" imgH="1397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142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46" name="Object 2"/>
          <p:cNvGraphicFramePr>
            <a:graphicFrameLocks noChangeAspect="1"/>
          </p:cNvGraphicFramePr>
          <p:nvPr/>
        </p:nvGraphicFramePr>
        <p:xfrm>
          <a:off x="0" y="0"/>
          <a:ext cx="142875" cy="14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49" name="Формула" r:id="rId6" imgW="139700" imgH="139700" progId="Equation.3">
                  <p:embed/>
                </p:oleObj>
              </mc:Choice>
              <mc:Fallback>
                <p:oleObj name="Формула" r:id="rId6" imgW="139700" imgH="1397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142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45" name="Object 1"/>
          <p:cNvGraphicFramePr>
            <a:graphicFrameLocks noChangeAspect="1"/>
          </p:cNvGraphicFramePr>
          <p:nvPr/>
        </p:nvGraphicFramePr>
        <p:xfrm>
          <a:off x="0" y="0"/>
          <a:ext cx="142875" cy="14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0" name="Формула" r:id="rId8" imgW="139700" imgH="139700" progId="Equation.3">
                  <p:embed/>
                </p:oleObj>
              </mc:Choice>
              <mc:Fallback>
                <p:oleObj name="Формула" r:id="rId8" imgW="139700" imgH="1397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142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3743908" y="3861048"/>
            <a:ext cx="2664296" cy="1384995"/>
          </a:xfrm>
          <a:prstGeom prst="rect">
            <a:avLst/>
          </a:prstGeom>
          <a:noFill/>
          <a:ln w="28575">
            <a:solidFill>
              <a:srgbClr val="3333FF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N</a:t>
            </a:r>
            <a:r>
              <a:rPr lang="en-US" sz="3600" b="1" baseline="30000" dirty="0">
                <a:solidFill>
                  <a:srgbClr val="FF0000"/>
                </a:solidFill>
              </a:rPr>
              <a:t>-k</a:t>
            </a:r>
            <a:r>
              <a:rPr lang="en-US" sz="3600" b="1" dirty="0">
                <a:solidFill>
                  <a:srgbClr val="FF0000"/>
                </a:solidFill>
              </a:rPr>
              <a:t>=1/N</a:t>
            </a:r>
            <a:r>
              <a:rPr lang="en-US" sz="3600" b="1" baseline="30000" dirty="0">
                <a:solidFill>
                  <a:srgbClr val="FF0000"/>
                </a:solidFill>
              </a:rPr>
              <a:t>K</a:t>
            </a:r>
          </a:p>
          <a:p>
            <a:r>
              <a:rPr lang="en-US" sz="2400" b="1" dirty="0">
                <a:solidFill>
                  <a:srgbClr val="3333FF"/>
                </a:solidFill>
              </a:rPr>
              <a:t>2</a:t>
            </a:r>
            <a:r>
              <a:rPr lang="en-US" sz="2400" b="1" baseline="30000" dirty="0">
                <a:solidFill>
                  <a:srgbClr val="3333FF"/>
                </a:solidFill>
              </a:rPr>
              <a:t>-1</a:t>
            </a:r>
            <a:r>
              <a:rPr lang="en-US" sz="2400" b="1" dirty="0">
                <a:solidFill>
                  <a:srgbClr val="3333FF"/>
                </a:solidFill>
              </a:rPr>
              <a:t>=1/2</a:t>
            </a:r>
            <a:r>
              <a:rPr lang="en-US" sz="2400" b="1" baseline="30000" dirty="0">
                <a:solidFill>
                  <a:srgbClr val="3333FF"/>
                </a:solidFill>
              </a:rPr>
              <a:t>1</a:t>
            </a:r>
            <a:r>
              <a:rPr lang="en-US" sz="2400" b="1" dirty="0">
                <a:solidFill>
                  <a:srgbClr val="3333FF"/>
                </a:solidFill>
              </a:rPr>
              <a:t>=0.5</a:t>
            </a:r>
          </a:p>
          <a:p>
            <a:r>
              <a:rPr lang="en-US" sz="2400" b="1" dirty="0">
                <a:solidFill>
                  <a:srgbClr val="3333FF"/>
                </a:solidFill>
              </a:rPr>
              <a:t>2</a:t>
            </a:r>
            <a:r>
              <a:rPr lang="en-US" sz="2400" b="1" baseline="30000" dirty="0">
                <a:solidFill>
                  <a:srgbClr val="3333FF"/>
                </a:solidFill>
              </a:rPr>
              <a:t>-2</a:t>
            </a:r>
            <a:r>
              <a:rPr lang="en-US" sz="2400" b="1" dirty="0">
                <a:solidFill>
                  <a:srgbClr val="3333FF"/>
                </a:solidFill>
              </a:rPr>
              <a:t>=1/2</a:t>
            </a:r>
            <a:r>
              <a:rPr lang="en-US" sz="2400" b="1" baseline="30000" dirty="0">
                <a:solidFill>
                  <a:srgbClr val="3333FF"/>
                </a:solidFill>
              </a:rPr>
              <a:t>2</a:t>
            </a:r>
            <a:r>
              <a:rPr lang="en-US" sz="2400" b="1" dirty="0">
                <a:solidFill>
                  <a:srgbClr val="3333FF"/>
                </a:solidFill>
              </a:rPr>
              <a:t>=1/4=0.25</a:t>
            </a:r>
            <a:endParaRPr lang="ru-RU" sz="2400" b="1" baseline="30000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7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7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7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7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7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7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7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74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4" grpId="0" build="allAtOnce" animBg="1"/>
      <p:bldP spid="17415" grpId="0" animBg="1"/>
      <p:bldP spid="17469" grpId="0"/>
      <p:bldP spid="17473" grpId="0" animBg="1"/>
      <p:bldP spid="17475" grpId="0"/>
      <p:bldP spid="17476" grpId="0"/>
      <p:bldP spid="17477" grpId="0"/>
      <p:bldP spid="17478" grpId="0" build="p"/>
      <p:bldP spid="17479" grpId="0" animBg="1"/>
      <p:bldP spid="1748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223415-9D62-40AB-975F-996A912CB1FE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13315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Примеры:</a:t>
            </a:r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468313" y="1125538"/>
            <a:ext cx="1546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/>
              <a:t>131</a:t>
            </a:r>
            <a:r>
              <a:rPr lang="ru-RU" sz="4400" b="1" baseline="-25000"/>
              <a:t> </a:t>
            </a:r>
            <a:r>
              <a:rPr lang="ru-RU" sz="4400" b="1"/>
              <a:t>=</a:t>
            </a:r>
          </a:p>
        </p:txBody>
      </p:sp>
      <p:sp>
        <p:nvSpPr>
          <p:cNvPr id="13318" name="Rectangle 5"/>
          <p:cNvSpPr>
            <a:spLocks noChangeArrowheads="1"/>
          </p:cNvSpPr>
          <p:nvPr/>
        </p:nvSpPr>
        <p:spPr bwMode="auto">
          <a:xfrm>
            <a:off x="5148263" y="1125538"/>
            <a:ext cx="12350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/>
              <a:t>79</a:t>
            </a:r>
            <a:r>
              <a:rPr lang="ru-RU" sz="4400" b="1" baseline="-25000"/>
              <a:t> </a:t>
            </a:r>
            <a:r>
              <a:rPr lang="ru-RU" sz="4400" b="1"/>
              <a:t>=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6875AF-D261-41F0-9C1C-B7D910F02332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14339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Примеры: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468313" y="1125538"/>
            <a:ext cx="26844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/>
              <a:t>101011</a:t>
            </a:r>
            <a:r>
              <a:rPr lang="ru-RU" sz="4400" b="1" baseline="-25000"/>
              <a:t>2 </a:t>
            </a:r>
            <a:r>
              <a:rPr lang="ru-RU" sz="4400" b="1"/>
              <a:t>=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39750" y="2997200"/>
            <a:ext cx="26844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/>
              <a:t>110110</a:t>
            </a:r>
            <a:r>
              <a:rPr lang="ru-RU" sz="4400" b="1" baseline="-25000"/>
              <a:t>2 </a:t>
            </a:r>
            <a:r>
              <a:rPr lang="ru-RU" sz="4400" b="1"/>
              <a:t>=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03238" y="5734050"/>
            <a:ext cx="8172450" cy="663575"/>
            <a:chOff x="317" y="2976"/>
            <a:chExt cx="5148" cy="418"/>
          </a:xfrm>
        </p:grpSpPr>
        <p:sp>
          <p:nvSpPr>
            <p:cNvPr id="14344" name="Text Box 8"/>
            <p:cNvSpPr txBox="1">
              <a:spLocks noChangeArrowheads="1"/>
            </p:cNvSpPr>
            <p:nvPr/>
          </p:nvSpPr>
          <p:spPr bwMode="auto">
            <a:xfrm>
              <a:off x="611" y="3043"/>
              <a:ext cx="4854" cy="304"/>
            </a:xfrm>
            <a:prstGeom prst="rect">
              <a:avLst/>
            </a:prstGeom>
            <a:solidFill>
              <a:srgbClr val="D1D1FF"/>
            </a:solidFill>
            <a:ln w="12700">
              <a:solidFill>
                <a:srgbClr val="00008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2400" b="1"/>
                <a:t>  Когда двоичное число четное? делится на 8?</a:t>
              </a:r>
            </a:p>
          </p:txBody>
        </p:sp>
        <p:sp>
          <p:nvSpPr>
            <p:cNvPr id="14345" name="Oval 9"/>
            <p:cNvSpPr>
              <a:spLocks noChangeArrowheads="1"/>
            </p:cNvSpPr>
            <p:nvPr/>
          </p:nvSpPr>
          <p:spPr bwMode="auto">
            <a:xfrm>
              <a:off x="317" y="2976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4400" b="1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sz="4400" b="1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5A4DD3-9C9C-488D-A856-D943C6B0AC4F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15363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Метод подбора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1066800" y="927100"/>
            <a:ext cx="1163638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accent2"/>
                </a:solidFill>
              </a:rPr>
              <a:t>10 </a:t>
            </a:r>
            <a:r>
              <a:rPr lang="ru-RU" sz="2400" b="1" dirty="0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ru-RU" sz="2400" b="1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69" name="Rectangle 61"/>
          <p:cNvSpPr>
            <a:spLocks noChangeArrowheads="1"/>
          </p:cNvSpPr>
          <p:nvPr/>
        </p:nvSpPr>
        <p:spPr bwMode="auto">
          <a:xfrm>
            <a:off x="2319338" y="3014663"/>
            <a:ext cx="2663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/>
              <a:t>77 = </a:t>
            </a:r>
            <a:r>
              <a:rPr lang="en-US" sz="2800" b="1"/>
              <a:t>64 +</a:t>
            </a:r>
            <a:endParaRPr lang="ru-RU" sz="2800" b="1" baseline="-25000"/>
          </a:p>
        </p:txBody>
      </p:sp>
      <p:sp>
        <p:nvSpPr>
          <p:cNvPr id="15367" name="Rectangle 61"/>
          <p:cNvSpPr>
            <a:spLocks noChangeArrowheads="1"/>
          </p:cNvSpPr>
          <p:nvPr/>
        </p:nvSpPr>
        <p:spPr bwMode="auto">
          <a:xfrm>
            <a:off x="373063" y="836613"/>
            <a:ext cx="6937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/>
              <a:t>77</a:t>
            </a:r>
            <a:endParaRPr lang="ru-RU" sz="3600" b="1" baseline="-25000"/>
          </a:p>
        </p:txBody>
      </p:sp>
      <p:graphicFrame>
        <p:nvGraphicFramePr>
          <p:cNvPr id="26" name="Таблица 25"/>
          <p:cNvGraphicFramePr>
            <a:graphicFrameLocks noGrp="1"/>
          </p:cNvGraphicFramePr>
          <p:nvPr/>
        </p:nvGraphicFramePr>
        <p:xfrm>
          <a:off x="482600" y="1995488"/>
          <a:ext cx="8251936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0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0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0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0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01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01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01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017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017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5017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r>
                        <a:rPr lang="ru-RU" sz="2000" b="0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r>
                        <a:rPr lang="ru-RU" sz="2000" b="0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r>
                        <a:rPr lang="ru-RU" sz="2000" b="0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r>
                        <a:rPr lang="ru-RU" sz="2000" b="0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r>
                        <a:rPr lang="ru-RU" sz="2000" b="0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r>
                        <a:rPr lang="ru-RU" sz="2000" b="0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</a:t>
                      </a:r>
                      <a:endParaRPr lang="ru-RU" sz="2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r>
                        <a:rPr lang="ru-RU" sz="2000" b="0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</a:t>
                      </a:r>
                      <a:endParaRPr lang="ru-RU" sz="2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r>
                        <a:rPr lang="ru-RU" sz="2000" b="0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</a:t>
                      </a:r>
                      <a:endParaRPr lang="ru-RU" sz="2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r>
                        <a:rPr lang="ru-RU" sz="2000" b="0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endParaRPr lang="ru-RU" sz="2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r>
                        <a:rPr lang="ru-RU" sz="2000" b="0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</a:t>
                      </a:r>
                      <a:endParaRPr lang="ru-RU" sz="2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r>
                        <a:rPr lang="ru-RU" sz="2000" b="0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7" name="AutoShape 65"/>
          <p:cNvSpPr>
            <a:spLocks noChangeArrowheads="1"/>
          </p:cNvSpPr>
          <p:nvPr/>
        </p:nvSpPr>
        <p:spPr bwMode="auto">
          <a:xfrm>
            <a:off x="3001963" y="1323975"/>
            <a:ext cx="584200" cy="474663"/>
          </a:xfrm>
          <a:prstGeom prst="wedgeRoundRectCallout">
            <a:avLst>
              <a:gd name="adj1" fmla="val 29246"/>
              <a:gd name="adj2" fmla="val 90585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200" b="1" dirty="0"/>
              <a:t>77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3476625" y="1995488"/>
            <a:ext cx="766763" cy="3968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FF0000"/>
                </a:solidFill>
              </a:rPr>
              <a:t>64</a:t>
            </a:r>
          </a:p>
        </p:txBody>
      </p:sp>
      <p:sp>
        <p:nvSpPr>
          <p:cNvPr id="29" name="Rectangle 61"/>
          <p:cNvSpPr>
            <a:spLocks noChangeArrowheads="1"/>
          </p:cNvSpPr>
          <p:nvPr/>
        </p:nvSpPr>
        <p:spPr bwMode="auto">
          <a:xfrm>
            <a:off x="482600" y="3797300"/>
            <a:ext cx="8178800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0066"/>
                </a:solidFill>
              </a:rPr>
              <a:t>Разложение по степеням двойки:</a:t>
            </a:r>
            <a:endParaRPr lang="en-US" sz="2400" b="1">
              <a:solidFill>
                <a:srgbClr val="000066"/>
              </a:solidFill>
            </a:endParaRPr>
          </a:p>
          <a:p>
            <a:r>
              <a:rPr lang="ru-RU" sz="2800" b="1"/>
              <a:t>		77 = 2</a:t>
            </a:r>
            <a:r>
              <a:rPr lang="ru-RU" sz="2800" b="1" baseline="30000"/>
              <a:t>6</a:t>
            </a:r>
            <a:r>
              <a:rPr lang="ru-RU" sz="2800" b="1"/>
              <a:t> + 2</a:t>
            </a:r>
            <a:r>
              <a:rPr lang="ru-RU" sz="2800" b="1" baseline="30000"/>
              <a:t>3 </a:t>
            </a:r>
            <a:r>
              <a:rPr lang="ru-RU" sz="2800" b="1"/>
              <a:t>+ 2</a:t>
            </a:r>
            <a:r>
              <a:rPr lang="ru-RU" sz="2800" b="1" baseline="30000"/>
              <a:t>2 </a:t>
            </a:r>
            <a:r>
              <a:rPr lang="ru-RU" sz="2800" b="1"/>
              <a:t>+ 2</a:t>
            </a:r>
            <a:r>
              <a:rPr lang="ru-RU" sz="2800" b="1" baseline="30000"/>
              <a:t>0</a:t>
            </a:r>
            <a:r>
              <a:rPr lang="ru-RU" sz="2800" b="1"/>
              <a:t> </a:t>
            </a:r>
          </a:p>
        </p:txBody>
      </p:sp>
      <p:sp>
        <p:nvSpPr>
          <p:cNvPr id="30" name="Rectangle 61"/>
          <p:cNvSpPr>
            <a:spLocks noChangeArrowheads="1"/>
          </p:cNvSpPr>
          <p:nvPr/>
        </p:nvSpPr>
        <p:spPr bwMode="auto">
          <a:xfrm>
            <a:off x="3597275" y="3014663"/>
            <a:ext cx="1460500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/>
              <a:t>+ </a:t>
            </a:r>
            <a:r>
              <a:rPr lang="en-US" sz="2800" b="1"/>
              <a:t>8 + …</a:t>
            </a:r>
            <a:r>
              <a:rPr lang="ru-RU" sz="2800" b="1"/>
              <a:t> </a:t>
            </a:r>
            <a:endParaRPr lang="ru-RU" sz="2800" b="1" baseline="-25000"/>
          </a:p>
        </p:txBody>
      </p:sp>
      <p:sp>
        <p:nvSpPr>
          <p:cNvPr id="31" name="Rectangle 61"/>
          <p:cNvSpPr>
            <a:spLocks noChangeArrowheads="1"/>
          </p:cNvSpPr>
          <p:nvPr/>
        </p:nvSpPr>
        <p:spPr bwMode="auto">
          <a:xfrm>
            <a:off x="4189413" y="3014663"/>
            <a:ext cx="1460500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/>
              <a:t>+ </a:t>
            </a:r>
            <a:r>
              <a:rPr lang="en-US" sz="2800" b="1"/>
              <a:t>4 + …</a:t>
            </a:r>
            <a:r>
              <a:rPr lang="ru-RU" sz="2800" b="1"/>
              <a:t> </a:t>
            </a:r>
            <a:endParaRPr lang="ru-RU" sz="2800" b="1" baseline="-25000"/>
          </a:p>
        </p:txBody>
      </p:sp>
      <p:sp>
        <p:nvSpPr>
          <p:cNvPr id="32" name="Rectangle 61"/>
          <p:cNvSpPr>
            <a:spLocks noChangeArrowheads="1"/>
          </p:cNvSpPr>
          <p:nvPr/>
        </p:nvSpPr>
        <p:spPr bwMode="auto">
          <a:xfrm>
            <a:off x="4768850" y="3008313"/>
            <a:ext cx="949325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/>
              <a:t>+ </a:t>
            </a:r>
            <a:r>
              <a:rPr lang="en-US" sz="2800" b="1"/>
              <a:t>1</a:t>
            </a:r>
            <a:endParaRPr lang="ru-RU" sz="2800" b="1" baseline="-25000"/>
          </a:p>
        </p:txBody>
      </p:sp>
      <p:sp>
        <p:nvSpPr>
          <p:cNvPr id="33" name="Rectangle 61"/>
          <p:cNvSpPr>
            <a:spLocks noChangeArrowheads="1"/>
          </p:cNvSpPr>
          <p:nvPr/>
        </p:nvSpPr>
        <p:spPr bwMode="auto">
          <a:xfrm>
            <a:off x="2673350" y="5838825"/>
            <a:ext cx="31400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/>
              <a:t>77</a:t>
            </a:r>
            <a:r>
              <a:rPr lang="en-US" sz="3600" b="1"/>
              <a:t> = 1001</a:t>
            </a:r>
            <a:r>
              <a:rPr lang="ru-RU" sz="3600" b="1"/>
              <a:t>1</a:t>
            </a:r>
            <a:r>
              <a:rPr lang="en-US" sz="3600" b="1"/>
              <a:t>01</a:t>
            </a:r>
            <a:r>
              <a:rPr lang="en-US" sz="3600" b="1" baseline="-25000"/>
              <a:t>2</a:t>
            </a:r>
            <a:endParaRPr lang="ru-RU" sz="3600" b="1" baseline="-25000"/>
          </a:p>
        </p:txBody>
      </p:sp>
      <p:sp>
        <p:nvSpPr>
          <p:cNvPr id="34" name="Rectangle 68"/>
          <p:cNvSpPr>
            <a:spLocks noChangeArrowheads="1"/>
          </p:cNvSpPr>
          <p:nvPr/>
        </p:nvSpPr>
        <p:spPr bwMode="auto">
          <a:xfrm>
            <a:off x="3724275" y="5594350"/>
            <a:ext cx="1895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6 5 4 3 2 1 0</a:t>
            </a:r>
            <a:endParaRPr lang="ru-RU" sz="2400" baseline="-25000"/>
          </a:p>
        </p:txBody>
      </p:sp>
      <p:sp>
        <p:nvSpPr>
          <p:cNvPr id="35" name="Rectangle 69"/>
          <p:cNvSpPr>
            <a:spLocks noChangeArrowheads="1"/>
          </p:cNvSpPr>
          <p:nvPr/>
        </p:nvSpPr>
        <p:spPr bwMode="auto">
          <a:xfrm>
            <a:off x="5521325" y="5656263"/>
            <a:ext cx="1177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accent2"/>
                </a:solidFill>
              </a:rPr>
              <a:t>разряды</a:t>
            </a:r>
          </a:p>
        </p:txBody>
      </p:sp>
      <p:sp>
        <p:nvSpPr>
          <p:cNvPr id="17473" name="AutoShape 65"/>
          <p:cNvSpPr>
            <a:spLocks noChangeArrowheads="1"/>
          </p:cNvSpPr>
          <p:nvPr/>
        </p:nvSpPr>
        <p:spPr bwMode="auto">
          <a:xfrm>
            <a:off x="3805238" y="973138"/>
            <a:ext cx="4856162" cy="766762"/>
          </a:xfrm>
          <a:prstGeom prst="wedgeRoundRectCallout">
            <a:avLst>
              <a:gd name="adj1" fmla="val -49337"/>
              <a:gd name="adj2" fmla="val 85998"/>
              <a:gd name="adj3" fmla="val 16667"/>
            </a:avLst>
          </a:prstGeom>
          <a:solidFill>
            <a:srgbClr val="E6E6FF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000" dirty="0"/>
              <a:t>наибольшая степень двойки, которая меньше или равна заданному числу</a:t>
            </a:r>
          </a:p>
        </p:txBody>
      </p:sp>
      <p:sp>
        <p:nvSpPr>
          <p:cNvPr id="36" name="Rectangle 61"/>
          <p:cNvSpPr>
            <a:spLocks noChangeArrowheads="1"/>
          </p:cNvSpPr>
          <p:nvPr/>
        </p:nvSpPr>
        <p:spPr bwMode="auto">
          <a:xfrm>
            <a:off x="482600" y="4670425"/>
            <a:ext cx="8178800" cy="523875"/>
          </a:xfrm>
          <a:prstGeom prst="rect">
            <a:avLst/>
          </a:prstGeom>
          <a:solidFill>
            <a:srgbClr val="E6E6FF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/>
              <a:t>77 = </a:t>
            </a:r>
            <a:r>
              <a:rPr lang="ru-RU" sz="2800" b="1" dirty="0">
                <a:solidFill>
                  <a:srgbClr val="FF0000"/>
                </a:solidFill>
              </a:rPr>
              <a:t>1</a:t>
            </a:r>
            <a:r>
              <a:rPr lang="ru-RU" sz="2800" b="1" dirty="0">
                <a:sym typeface="Symbol"/>
              </a:rPr>
              <a:t></a:t>
            </a:r>
            <a:r>
              <a:rPr lang="ru-RU" sz="2800" b="1" dirty="0"/>
              <a:t>2</a:t>
            </a:r>
            <a:r>
              <a:rPr lang="ru-RU" sz="2800" b="1" baseline="30000" dirty="0"/>
              <a:t>6</a:t>
            </a:r>
            <a:r>
              <a:rPr lang="ru-RU" sz="2800" b="1" dirty="0"/>
              <a:t> + </a:t>
            </a:r>
            <a:r>
              <a:rPr lang="ru-RU" sz="2800" b="1" dirty="0">
                <a:solidFill>
                  <a:srgbClr val="FF0000"/>
                </a:solidFill>
              </a:rPr>
              <a:t>0</a:t>
            </a:r>
            <a:r>
              <a:rPr lang="ru-RU" sz="2800" b="1" dirty="0">
                <a:sym typeface="Symbol"/>
              </a:rPr>
              <a:t></a:t>
            </a:r>
            <a:r>
              <a:rPr lang="ru-RU" sz="2800" b="1" dirty="0"/>
              <a:t>2</a:t>
            </a:r>
            <a:r>
              <a:rPr lang="ru-RU" sz="2800" b="1" baseline="30000" dirty="0"/>
              <a:t>5</a:t>
            </a:r>
            <a:r>
              <a:rPr lang="ru-RU" sz="2800" b="1" dirty="0"/>
              <a:t> + </a:t>
            </a:r>
            <a:r>
              <a:rPr lang="ru-RU" sz="2800" b="1" dirty="0">
                <a:solidFill>
                  <a:srgbClr val="FF0000"/>
                </a:solidFill>
              </a:rPr>
              <a:t>0</a:t>
            </a:r>
            <a:r>
              <a:rPr lang="ru-RU" sz="2800" b="1" dirty="0">
                <a:sym typeface="Symbol"/>
              </a:rPr>
              <a:t></a:t>
            </a:r>
            <a:r>
              <a:rPr lang="ru-RU" sz="2800" b="1" dirty="0"/>
              <a:t>2</a:t>
            </a:r>
            <a:r>
              <a:rPr lang="ru-RU" sz="2800" b="1" baseline="30000" dirty="0"/>
              <a:t>4</a:t>
            </a:r>
            <a:r>
              <a:rPr lang="ru-RU" sz="2800" b="1" dirty="0"/>
              <a:t> +</a:t>
            </a:r>
            <a:r>
              <a:rPr lang="ru-RU" sz="2800" b="1" baseline="30000" dirty="0"/>
              <a:t> </a:t>
            </a:r>
            <a:r>
              <a:rPr lang="ru-RU" sz="2800" b="1" dirty="0">
                <a:solidFill>
                  <a:srgbClr val="FF0000"/>
                </a:solidFill>
              </a:rPr>
              <a:t>1</a:t>
            </a:r>
            <a:r>
              <a:rPr lang="ru-RU" sz="2800" b="1" dirty="0">
                <a:sym typeface="Symbol"/>
              </a:rPr>
              <a:t></a:t>
            </a:r>
            <a:r>
              <a:rPr lang="ru-RU" sz="2800" b="1" dirty="0"/>
              <a:t>2</a:t>
            </a:r>
            <a:r>
              <a:rPr lang="ru-RU" sz="2800" b="1" baseline="30000" dirty="0"/>
              <a:t>3 </a:t>
            </a:r>
            <a:r>
              <a:rPr lang="ru-RU" sz="2800" b="1" dirty="0"/>
              <a:t>+</a:t>
            </a:r>
            <a:r>
              <a:rPr lang="ru-RU" sz="2800" b="1" dirty="0">
                <a:solidFill>
                  <a:srgbClr val="FF0000"/>
                </a:solidFill>
              </a:rPr>
              <a:t>1</a:t>
            </a:r>
            <a:r>
              <a:rPr lang="ru-RU" sz="2800" b="1" dirty="0">
                <a:sym typeface="Symbol"/>
              </a:rPr>
              <a:t></a:t>
            </a:r>
            <a:r>
              <a:rPr lang="ru-RU" sz="2800" b="1" dirty="0"/>
              <a:t>2</a:t>
            </a:r>
            <a:r>
              <a:rPr lang="ru-RU" sz="2800" b="1" baseline="30000" dirty="0"/>
              <a:t>2 </a:t>
            </a:r>
            <a:r>
              <a:rPr lang="ru-RU" sz="2800" b="1" dirty="0"/>
              <a:t>+</a:t>
            </a:r>
            <a:r>
              <a:rPr lang="ru-RU" sz="2800" b="1" dirty="0">
                <a:solidFill>
                  <a:srgbClr val="FF0000"/>
                </a:solidFill>
              </a:rPr>
              <a:t>0</a:t>
            </a:r>
            <a:r>
              <a:rPr lang="ru-RU" sz="2800" b="1" dirty="0">
                <a:sym typeface="Symbol"/>
              </a:rPr>
              <a:t></a:t>
            </a:r>
            <a:r>
              <a:rPr lang="ru-RU" sz="2800" b="1" dirty="0"/>
              <a:t>2</a:t>
            </a:r>
            <a:r>
              <a:rPr lang="ru-RU" sz="2800" b="1" baseline="30000" dirty="0"/>
              <a:t>1 </a:t>
            </a:r>
            <a:r>
              <a:rPr lang="ru-RU" sz="2800" b="1" dirty="0"/>
              <a:t>+ </a:t>
            </a:r>
            <a:r>
              <a:rPr lang="ru-RU" sz="2800" b="1" dirty="0">
                <a:solidFill>
                  <a:srgbClr val="FF0000"/>
                </a:solidFill>
              </a:rPr>
              <a:t>1</a:t>
            </a:r>
            <a:r>
              <a:rPr lang="ru-RU" sz="2800" b="1" dirty="0">
                <a:sym typeface="Symbol"/>
              </a:rPr>
              <a:t> </a:t>
            </a:r>
            <a:r>
              <a:rPr lang="ru-RU" sz="2800" b="1" dirty="0"/>
              <a:t>2</a:t>
            </a:r>
            <a:r>
              <a:rPr lang="ru-RU" sz="2800" b="1" baseline="30000" dirty="0"/>
              <a:t>0</a:t>
            </a:r>
            <a:endParaRPr lang="ru-RU" sz="2800" b="1" baseline="-25000" dirty="0"/>
          </a:p>
        </p:txBody>
      </p:sp>
      <p:sp>
        <p:nvSpPr>
          <p:cNvPr id="37" name="Rectangle 61"/>
          <p:cNvSpPr>
            <a:spLocks noChangeArrowheads="1"/>
          </p:cNvSpPr>
          <p:nvPr/>
        </p:nvSpPr>
        <p:spPr bwMode="auto">
          <a:xfrm>
            <a:off x="3946525" y="3009900"/>
            <a:ext cx="584200" cy="523875"/>
          </a:xfrm>
          <a:prstGeom prst="rect">
            <a:avLst/>
          </a:prstGeom>
          <a:solidFill>
            <a:srgbClr val="E6E6FF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/>
              <a:t>13</a:t>
            </a:r>
          </a:p>
        </p:txBody>
      </p:sp>
      <p:sp>
        <p:nvSpPr>
          <p:cNvPr id="38" name="AutoShape 65"/>
          <p:cNvSpPr>
            <a:spLocks noChangeArrowheads="1"/>
          </p:cNvSpPr>
          <p:nvPr/>
        </p:nvSpPr>
        <p:spPr bwMode="auto">
          <a:xfrm>
            <a:off x="5272088" y="1323975"/>
            <a:ext cx="584200" cy="474663"/>
          </a:xfrm>
          <a:prstGeom prst="wedgeRoundRectCallout">
            <a:avLst>
              <a:gd name="adj1" fmla="val 29246"/>
              <a:gd name="adj2" fmla="val 90585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200" b="1" dirty="0"/>
              <a:t>13</a:t>
            </a:r>
          </a:p>
        </p:txBody>
      </p:sp>
      <p:sp>
        <p:nvSpPr>
          <p:cNvPr id="39" name="Rectangle 61"/>
          <p:cNvSpPr>
            <a:spLocks noChangeArrowheads="1"/>
          </p:cNvSpPr>
          <p:nvPr/>
        </p:nvSpPr>
        <p:spPr bwMode="auto">
          <a:xfrm>
            <a:off x="4502150" y="3009900"/>
            <a:ext cx="584200" cy="523875"/>
          </a:xfrm>
          <a:prstGeom prst="rect">
            <a:avLst/>
          </a:prstGeom>
          <a:solidFill>
            <a:srgbClr val="E6E6FF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/>
              <a:t>5</a:t>
            </a:r>
          </a:p>
        </p:txBody>
      </p:sp>
      <p:sp>
        <p:nvSpPr>
          <p:cNvPr id="40" name="Rectangle 61"/>
          <p:cNvSpPr>
            <a:spLocks noChangeArrowheads="1"/>
          </p:cNvSpPr>
          <p:nvPr/>
        </p:nvSpPr>
        <p:spPr bwMode="auto">
          <a:xfrm>
            <a:off x="5083175" y="3009900"/>
            <a:ext cx="584200" cy="523875"/>
          </a:xfrm>
          <a:prstGeom prst="rect">
            <a:avLst/>
          </a:prstGeom>
          <a:solidFill>
            <a:srgbClr val="E6E6FF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/>
              <a:t>1</a:t>
            </a:r>
          </a:p>
        </p:txBody>
      </p:sp>
      <p:sp>
        <p:nvSpPr>
          <p:cNvPr id="41" name="AutoShape 65"/>
          <p:cNvSpPr>
            <a:spLocks noChangeArrowheads="1"/>
          </p:cNvSpPr>
          <p:nvPr/>
        </p:nvSpPr>
        <p:spPr bwMode="auto">
          <a:xfrm>
            <a:off x="6026150" y="1323975"/>
            <a:ext cx="584200" cy="474663"/>
          </a:xfrm>
          <a:prstGeom prst="wedgeRoundRectCallout">
            <a:avLst>
              <a:gd name="adj1" fmla="val 29246"/>
              <a:gd name="adj2" fmla="val 90585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200" b="1" dirty="0"/>
              <a:t>5</a:t>
            </a:r>
          </a:p>
        </p:txBody>
      </p:sp>
      <p:sp>
        <p:nvSpPr>
          <p:cNvPr id="42" name="AutoShape 65"/>
          <p:cNvSpPr>
            <a:spLocks noChangeArrowheads="1"/>
          </p:cNvSpPr>
          <p:nvPr/>
        </p:nvSpPr>
        <p:spPr bwMode="auto">
          <a:xfrm>
            <a:off x="7712075" y="1323975"/>
            <a:ext cx="584200" cy="474663"/>
          </a:xfrm>
          <a:prstGeom prst="wedgeRoundRectCallout">
            <a:avLst>
              <a:gd name="adj1" fmla="val 29246"/>
              <a:gd name="adj2" fmla="val 90585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200" b="1" dirty="0"/>
              <a:t>1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5729288" y="1995488"/>
            <a:ext cx="766762" cy="3968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6481763" y="1995488"/>
            <a:ext cx="766762" cy="3968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7967663" y="1992313"/>
            <a:ext cx="766762" cy="39528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FF0000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7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174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27" grpId="0" animBg="1"/>
      <p:bldP spid="27" grpId="1" animBg="1"/>
      <p:bldP spid="28" grpId="0" animBg="1"/>
      <p:bldP spid="28" grpId="1" animBg="1"/>
      <p:bldP spid="29" grpId="0"/>
      <p:bldP spid="30" grpId="0" animBg="1"/>
      <p:bldP spid="31" grpId="0" animBg="1"/>
      <p:bldP spid="32" grpId="0" animBg="1"/>
      <p:bldP spid="33" grpId="0"/>
      <p:bldP spid="34" grpId="0"/>
      <p:bldP spid="35" grpId="0"/>
      <p:bldP spid="17473" grpId="0" animBg="1"/>
      <p:bldP spid="17473" grpId="1" animBg="1"/>
      <p:bldP spid="36" grpId="0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ADF633-87A6-43C7-B62D-A8DBA0BDE17E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16387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Перевод дробных чисел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468313" y="981075"/>
            <a:ext cx="1163637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</a:rPr>
              <a:t>10 </a:t>
            </a:r>
            <a:r>
              <a:rPr lang="ru-RU" sz="2400" b="1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ru-RU" sz="24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611188" y="4652963"/>
            <a:ext cx="1163637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</a:rPr>
              <a:t>2 </a:t>
            </a:r>
            <a:r>
              <a:rPr lang="ru-RU" sz="2400" b="1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ru-RU" sz="2400" b="1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908175" y="981075"/>
            <a:ext cx="1377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 0,375</a:t>
            </a:r>
            <a:r>
              <a:rPr lang="en-US" sz="2400" b="1"/>
              <a:t> = </a:t>
            </a:r>
            <a:endParaRPr lang="ru-RU" sz="2400" b="1"/>
          </a:p>
          <a:p>
            <a:r>
              <a:rPr lang="ru-RU" sz="2400" b="1">
                <a:sym typeface="Symbol" pitchFamily="18" charset="2"/>
              </a:rPr>
              <a:t>      </a:t>
            </a:r>
            <a:r>
              <a:rPr lang="ru-RU" sz="2400" b="1"/>
              <a:t>2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611188" y="5516563"/>
            <a:ext cx="16081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/>
              <a:t>101,011</a:t>
            </a:r>
            <a:r>
              <a:rPr lang="ru-RU" sz="2800" b="1" baseline="-25000"/>
              <a:t>2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684213" y="5229225"/>
            <a:ext cx="1492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2 1 0 -1 -2 -3</a:t>
            </a:r>
            <a:endParaRPr lang="ru-RU" baseline="-25000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2195513" y="5229225"/>
            <a:ext cx="1177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accent2"/>
                </a:solidFill>
              </a:rPr>
              <a:t>разряды</a:t>
            </a: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2268538" y="5516563"/>
            <a:ext cx="50831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/>
              <a:t>= 1</a:t>
            </a:r>
            <a:r>
              <a:rPr lang="en-US" sz="2800" b="1">
                <a:cs typeface="Arial" charset="0"/>
              </a:rPr>
              <a:t>·</a:t>
            </a:r>
            <a:r>
              <a:rPr lang="ru-RU" sz="2800" b="1">
                <a:cs typeface="Arial" charset="0"/>
              </a:rPr>
              <a:t>2</a:t>
            </a:r>
            <a:r>
              <a:rPr lang="ru-RU" sz="2800" b="1" baseline="30000">
                <a:cs typeface="Arial" charset="0"/>
              </a:rPr>
              <a:t>2 </a:t>
            </a:r>
            <a:r>
              <a:rPr lang="ru-RU" sz="2800" b="1">
                <a:cs typeface="Arial" charset="0"/>
              </a:rPr>
              <a:t>+</a:t>
            </a:r>
            <a:r>
              <a:rPr lang="ru-RU" sz="1400" b="1"/>
              <a:t> </a:t>
            </a:r>
            <a:r>
              <a:rPr lang="ru-RU" sz="2800" b="1">
                <a:cs typeface="Arial" charset="0"/>
              </a:rPr>
              <a:t>1</a:t>
            </a:r>
            <a:r>
              <a:rPr lang="en-US" sz="2800" b="1">
                <a:cs typeface="Arial" charset="0"/>
              </a:rPr>
              <a:t>·</a:t>
            </a:r>
            <a:r>
              <a:rPr lang="ru-RU" sz="2800" b="1">
                <a:cs typeface="Arial" charset="0"/>
              </a:rPr>
              <a:t>2</a:t>
            </a:r>
            <a:r>
              <a:rPr lang="ru-RU" sz="2800" b="1" baseline="30000">
                <a:cs typeface="Arial" charset="0"/>
              </a:rPr>
              <a:t>0</a:t>
            </a:r>
            <a:r>
              <a:rPr lang="ru-RU" sz="1400" b="1"/>
              <a:t> </a:t>
            </a:r>
            <a:r>
              <a:rPr lang="ru-RU" sz="2800" b="1">
                <a:cs typeface="Arial" charset="0"/>
              </a:rPr>
              <a:t>+</a:t>
            </a:r>
            <a:r>
              <a:rPr lang="ru-RU" sz="1400" b="1"/>
              <a:t> </a:t>
            </a:r>
            <a:r>
              <a:rPr lang="ru-RU" sz="2800" b="1">
                <a:cs typeface="Arial" charset="0"/>
              </a:rPr>
              <a:t>1</a:t>
            </a:r>
            <a:r>
              <a:rPr lang="en-US" sz="2800" b="1">
                <a:cs typeface="Arial" charset="0"/>
              </a:rPr>
              <a:t>·</a:t>
            </a:r>
            <a:r>
              <a:rPr lang="ru-RU" sz="2800" b="1">
                <a:cs typeface="Arial" charset="0"/>
              </a:rPr>
              <a:t>2</a:t>
            </a:r>
            <a:r>
              <a:rPr lang="ru-RU" sz="2800" b="1" baseline="30000">
                <a:solidFill>
                  <a:srgbClr val="FF0000"/>
                </a:solidFill>
                <a:cs typeface="Arial" charset="0"/>
              </a:rPr>
              <a:t>-2</a:t>
            </a:r>
            <a:r>
              <a:rPr lang="ru-RU" sz="1400" b="1"/>
              <a:t> </a:t>
            </a:r>
            <a:r>
              <a:rPr lang="ru-RU" sz="2800" b="1">
                <a:cs typeface="Arial" charset="0"/>
              </a:rPr>
              <a:t>+</a:t>
            </a:r>
            <a:r>
              <a:rPr lang="ru-RU" sz="1400"/>
              <a:t> </a:t>
            </a:r>
            <a:r>
              <a:rPr lang="ru-RU" sz="2800" b="1"/>
              <a:t>1</a:t>
            </a:r>
            <a:r>
              <a:rPr lang="en-US" sz="2800" b="1">
                <a:cs typeface="Arial" charset="0"/>
              </a:rPr>
              <a:t>·</a:t>
            </a:r>
            <a:r>
              <a:rPr lang="ru-RU" sz="2800" b="1">
                <a:cs typeface="Arial" charset="0"/>
              </a:rPr>
              <a:t>2</a:t>
            </a:r>
            <a:r>
              <a:rPr lang="ru-RU" sz="2800" b="1" baseline="30000">
                <a:solidFill>
                  <a:srgbClr val="FF0000"/>
                </a:solidFill>
                <a:cs typeface="Arial" charset="0"/>
              </a:rPr>
              <a:t>-3</a:t>
            </a:r>
          </a:p>
          <a:p>
            <a:r>
              <a:rPr lang="ru-RU" sz="2800" b="1">
                <a:cs typeface="Arial" charset="0"/>
              </a:rPr>
              <a:t>= 4  + 1 + 0,25 + 0,125 = 5,375</a:t>
            </a:r>
            <a:endParaRPr lang="en-US" sz="2800" b="1">
              <a:cs typeface="Arial" charset="0"/>
            </a:endParaRPr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1835150" y="1773238"/>
            <a:ext cx="11525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1908175" y="1773238"/>
            <a:ext cx="1030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   </a:t>
            </a:r>
            <a:r>
              <a:rPr lang="ru-RU" sz="2400" b="1"/>
              <a:t>,75</a:t>
            </a:r>
            <a:r>
              <a:rPr lang="en-US" sz="2400" b="1"/>
              <a:t>0</a:t>
            </a:r>
            <a:endParaRPr lang="ru-RU" sz="2400" b="1"/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1908175" y="1808163"/>
            <a:ext cx="277813" cy="3651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54000" tIns="0" rIns="54000" bIns="0">
            <a:spAutoFit/>
          </a:bodyPr>
          <a:lstStyle/>
          <a:p>
            <a:pPr>
              <a:defRPr/>
            </a:pPr>
            <a:r>
              <a:rPr lang="en-US" sz="2400" b="1"/>
              <a:t>0</a:t>
            </a:r>
            <a:endParaRPr lang="ru-RU" sz="2400" b="1"/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1908175" y="2097088"/>
            <a:ext cx="8620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 0,75</a:t>
            </a:r>
          </a:p>
          <a:p>
            <a:r>
              <a:rPr lang="ru-RU" sz="2400" b="1">
                <a:sym typeface="Symbol" pitchFamily="18" charset="2"/>
              </a:rPr>
              <a:t>  </a:t>
            </a:r>
            <a:r>
              <a:rPr lang="en-US" sz="2400" b="1">
                <a:sym typeface="Symbol" pitchFamily="18" charset="2"/>
              </a:rPr>
              <a:t> </a:t>
            </a:r>
            <a:r>
              <a:rPr lang="ru-RU" sz="2400" b="1">
                <a:sym typeface="Symbol" pitchFamily="18" charset="2"/>
              </a:rPr>
              <a:t> </a:t>
            </a:r>
            <a:r>
              <a:rPr lang="ru-RU" sz="2400" b="1"/>
              <a:t>2</a:t>
            </a:r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>
            <a:off x="1835150" y="2889250"/>
            <a:ext cx="10096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1908175" y="2889250"/>
            <a:ext cx="860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   </a:t>
            </a:r>
            <a:r>
              <a:rPr lang="ru-RU" sz="2400" b="1"/>
              <a:t>,5</a:t>
            </a:r>
            <a:r>
              <a:rPr lang="en-US" sz="2400" b="1"/>
              <a:t>0</a:t>
            </a:r>
            <a:endParaRPr lang="ru-RU" sz="2400" b="1"/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1908175" y="2924175"/>
            <a:ext cx="277813" cy="3651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54000" tIns="0" rIns="54000" bIns="0">
            <a:spAutoFit/>
          </a:bodyPr>
          <a:lstStyle/>
          <a:p>
            <a:pPr>
              <a:defRPr/>
            </a:pPr>
            <a:r>
              <a:rPr lang="en-US" sz="2400" b="1"/>
              <a:t>1</a:t>
            </a:r>
            <a:endParaRPr lang="ru-RU" sz="2400" b="1"/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1943100" y="3249613"/>
            <a:ext cx="692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 0,5</a:t>
            </a:r>
          </a:p>
          <a:p>
            <a:r>
              <a:rPr lang="ru-RU" sz="2400" b="1">
                <a:sym typeface="Symbol" pitchFamily="18" charset="2"/>
              </a:rPr>
              <a:t>  </a:t>
            </a:r>
            <a:r>
              <a:rPr lang="ru-RU" sz="2400" b="1"/>
              <a:t>2</a:t>
            </a:r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>
            <a:off x="1800225" y="4041775"/>
            <a:ext cx="9715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1908175" y="4041775"/>
            <a:ext cx="690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   </a:t>
            </a:r>
            <a:r>
              <a:rPr lang="ru-RU" sz="2400" b="1"/>
              <a:t>,</a:t>
            </a:r>
            <a:r>
              <a:rPr lang="en-US" sz="2400" b="1"/>
              <a:t>0</a:t>
            </a:r>
            <a:endParaRPr lang="ru-RU" sz="2400" b="1"/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1908175" y="4076700"/>
            <a:ext cx="277813" cy="3651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54000" tIns="0" rIns="54000" bIns="0">
            <a:spAutoFit/>
          </a:bodyPr>
          <a:lstStyle/>
          <a:p>
            <a:pPr>
              <a:defRPr/>
            </a:pPr>
            <a:r>
              <a:rPr lang="en-US" sz="2400" b="1"/>
              <a:t>1</a:t>
            </a:r>
            <a:endParaRPr lang="ru-RU" sz="2400" b="1"/>
          </a:p>
        </p:txBody>
      </p:sp>
      <p:sp>
        <p:nvSpPr>
          <p:cNvPr id="19481" name="AutoShape 25"/>
          <p:cNvSpPr>
            <a:spLocks noChangeArrowheads="1"/>
          </p:cNvSpPr>
          <p:nvPr/>
        </p:nvSpPr>
        <p:spPr bwMode="auto">
          <a:xfrm rot="10800000">
            <a:off x="1295400" y="1736725"/>
            <a:ext cx="288925" cy="2698750"/>
          </a:xfrm>
          <a:prstGeom prst="upArrow">
            <a:avLst>
              <a:gd name="adj1" fmla="val 50000"/>
              <a:gd name="adj2" fmla="val 233516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82" name="Rectangle 26"/>
          <p:cNvSpPr>
            <a:spLocks noChangeArrowheads="1"/>
          </p:cNvSpPr>
          <p:nvPr/>
        </p:nvSpPr>
        <p:spPr bwMode="auto">
          <a:xfrm>
            <a:off x="4500563" y="981075"/>
            <a:ext cx="1223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 0,7</a:t>
            </a:r>
            <a:r>
              <a:rPr lang="en-US" sz="2400" b="1"/>
              <a:t> = </a:t>
            </a:r>
            <a:r>
              <a:rPr lang="en-US" sz="2400" b="1">
                <a:solidFill>
                  <a:schemeClr val="accent2"/>
                </a:solidFill>
              </a:rPr>
              <a:t>?</a:t>
            </a:r>
            <a:endParaRPr lang="ru-RU" sz="2400" b="1"/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4500563" y="1341438"/>
            <a:ext cx="3125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 0,7</a:t>
            </a:r>
            <a:r>
              <a:rPr lang="en-US" sz="2400" b="1"/>
              <a:t> = </a:t>
            </a:r>
            <a:r>
              <a:rPr lang="en-US" sz="2400" b="1">
                <a:solidFill>
                  <a:schemeClr val="accent2"/>
                </a:solidFill>
              </a:rPr>
              <a:t>0,1</a:t>
            </a:r>
            <a:r>
              <a:rPr lang="en-US" sz="2400" b="1">
                <a:solidFill>
                  <a:srgbClr val="FF0000"/>
                </a:solidFill>
              </a:rPr>
              <a:t>0110</a:t>
            </a:r>
            <a:r>
              <a:rPr lang="en-US" sz="2400" b="1">
                <a:solidFill>
                  <a:schemeClr val="accent2"/>
                </a:solidFill>
              </a:rPr>
              <a:t>0110…</a:t>
            </a:r>
            <a:endParaRPr lang="ru-RU" sz="2400" b="1" baseline="-25000">
              <a:solidFill>
                <a:schemeClr val="accent2"/>
              </a:solidFill>
            </a:endParaRPr>
          </a:p>
          <a:p>
            <a:r>
              <a:rPr lang="en-US" sz="2400" b="1"/>
              <a:t>       = </a:t>
            </a:r>
            <a:r>
              <a:rPr lang="en-US" sz="2400" b="1">
                <a:solidFill>
                  <a:schemeClr val="accent2"/>
                </a:solidFill>
              </a:rPr>
              <a:t>0,1(0110)</a:t>
            </a:r>
            <a:r>
              <a:rPr lang="en-US" sz="2400" b="1" baseline="-25000">
                <a:solidFill>
                  <a:schemeClr val="accent2"/>
                </a:solidFill>
              </a:rPr>
              <a:t>2</a:t>
            </a:r>
            <a:endParaRPr lang="ru-RU" sz="2400" b="1" baseline="-25000">
              <a:solidFill>
                <a:schemeClr val="accent2"/>
              </a:solidFill>
            </a:endParaRPr>
          </a:p>
        </p:txBody>
      </p:sp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3419475" y="2205038"/>
            <a:ext cx="5400675" cy="6413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/>
              <a:t>Многие дробные числа нельзя представить в виде </a:t>
            </a:r>
            <a:r>
              <a:rPr lang="ru-RU" b="1"/>
              <a:t>конечных </a:t>
            </a:r>
            <a:r>
              <a:rPr lang="ru-RU"/>
              <a:t>двоичных дробей.</a:t>
            </a:r>
          </a:p>
        </p:txBody>
      </p:sp>
      <p:sp>
        <p:nvSpPr>
          <p:cNvPr id="19485" name="Rectangle 29"/>
          <p:cNvSpPr>
            <a:spLocks noChangeArrowheads="1"/>
          </p:cNvSpPr>
          <p:nvPr/>
        </p:nvSpPr>
        <p:spPr bwMode="auto">
          <a:xfrm>
            <a:off x="3419475" y="3032125"/>
            <a:ext cx="5400675" cy="6413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>
                <a:solidFill>
                  <a:schemeClr val="bg1"/>
                </a:solidFill>
              </a:rPr>
              <a:t>Для их точного хранения требуется </a:t>
            </a:r>
            <a:r>
              <a:rPr lang="ru-RU" b="1">
                <a:solidFill>
                  <a:schemeClr val="bg1"/>
                </a:solidFill>
              </a:rPr>
              <a:t>бесконечное</a:t>
            </a:r>
            <a:r>
              <a:rPr lang="ru-RU">
                <a:solidFill>
                  <a:schemeClr val="bg1"/>
                </a:solidFill>
              </a:rPr>
              <a:t> число разрядов.</a:t>
            </a:r>
          </a:p>
        </p:txBody>
      </p:sp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3419475" y="3860800"/>
            <a:ext cx="5400675" cy="6413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b="1">
                <a:solidFill>
                  <a:schemeClr val="bg1"/>
                </a:solidFill>
              </a:rPr>
              <a:t>Большинство дробных чисел хранится в памяти с ошибкой.</a:t>
            </a: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4643438" y="4581525"/>
            <a:ext cx="2881312" cy="842963"/>
            <a:chOff x="2925" y="2886"/>
            <a:chExt cx="1815" cy="531"/>
          </a:xfrm>
        </p:grpSpPr>
        <p:sp>
          <p:nvSpPr>
            <p:cNvPr id="19467" name="AutoShape 11"/>
            <p:cNvSpPr>
              <a:spLocks noChangeArrowheads="1"/>
            </p:cNvSpPr>
            <p:nvPr/>
          </p:nvSpPr>
          <p:spPr bwMode="auto">
            <a:xfrm>
              <a:off x="2925" y="2954"/>
              <a:ext cx="1815" cy="431"/>
            </a:xfrm>
            <a:prstGeom prst="wedgeRoundRectCallout">
              <a:avLst>
                <a:gd name="adj1" fmla="val -33139"/>
                <a:gd name="adj2" fmla="val 83181"/>
                <a:gd name="adj3" fmla="val 16667"/>
              </a:avLst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/>
            <a:lstStyle/>
            <a:p>
              <a:pPr algn="ctr">
                <a:defRPr/>
              </a:pPr>
              <a:endParaRPr lang="ru-RU" b="1"/>
            </a:p>
          </p:txBody>
        </p:sp>
        <p:grpSp>
          <p:nvGrpSpPr>
            <p:cNvPr id="16416" name="Group 45"/>
            <p:cNvGrpSpPr>
              <a:grpSpLocks/>
            </p:cNvGrpSpPr>
            <p:nvPr/>
          </p:nvGrpSpPr>
          <p:grpSpPr bwMode="auto">
            <a:xfrm>
              <a:off x="2993" y="2886"/>
              <a:ext cx="1676" cy="531"/>
              <a:chOff x="2993" y="2886"/>
              <a:chExt cx="1676" cy="531"/>
            </a:xfrm>
          </p:grpSpPr>
          <p:sp>
            <p:nvSpPr>
              <p:cNvPr id="16417" name="Rectangle 32"/>
              <p:cNvSpPr>
                <a:spLocks noChangeArrowheads="1"/>
              </p:cNvSpPr>
              <p:nvPr/>
            </p:nvSpPr>
            <p:spPr bwMode="auto">
              <a:xfrm>
                <a:off x="2993" y="2999"/>
                <a:ext cx="1676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800" b="1">
                    <a:cs typeface="Arial" charset="0"/>
                  </a:rPr>
                  <a:t>2</a:t>
                </a:r>
                <a:r>
                  <a:rPr lang="ru-RU" sz="2800" b="1" baseline="30000">
                    <a:solidFill>
                      <a:srgbClr val="FF0000"/>
                    </a:solidFill>
                    <a:cs typeface="Arial" charset="0"/>
                  </a:rPr>
                  <a:t>-2 </a:t>
                </a:r>
                <a:r>
                  <a:rPr lang="ru-RU" sz="2800" b="1">
                    <a:cs typeface="Arial" charset="0"/>
                  </a:rPr>
                  <a:t>=        = 0,25</a:t>
                </a:r>
              </a:p>
            </p:txBody>
          </p:sp>
          <p:grpSp>
            <p:nvGrpSpPr>
              <p:cNvPr id="16418" name="Group 38"/>
              <p:cNvGrpSpPr>
                <a:grpSpLocks/>
              </p:cNvGrpSpPr>
              <p:nvPr/>
            </p:nvGrpSpPr>
            <p:grpSpPr bwMode="auto">
              <a:xfrm>
                <a:off x="3492" y="2886"/>
                <a:ext cx="485" cy="531"/>
                <a:chOff x="3492" y="2886"/>
                <a:chExt cx="485" cy="531"/>
              </a:xfrm>
            </p:grpSpPr>
            <p:sp>
              <p:nvSpPr>
                <p:cNvPr id="16419" name="Rectangle 33"/>
                <p:cNvSpPr>
                  <a:spLocks noChangeArrowheads="1"/>
                </p:cNvSpPr>
                <p:nvPr/>
              </p:nvSpPr>
              <p:spPr bwMode="auto">
                <a:xfrm>
                  <a:off x="3651" y="3090"/>
                  <a:ext cx="326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800" b="1">
                      <a:cs typeface="Arial" charset="0"/>
                    </a:rPr>
                    <a:t>2</a:t>
                  </a:r>
                  <a:r>
                    <a:rPr lang="ru-RU" sz="2800" b="1" baseline="30000">
                      <a:solidFill>
                        <a:srgbClr val="FF0000"/>
                      </a:solidFill>
                      <a:cs typeface="Arial" charset="0"/>
                    </a:rPr>
                    <a:t>2</a:t>
                  </a:r>
                  <a:endParaRPr lang="ru-RU" sz="2800" b="1">
                    <a:cs typeface="Arial" charset="0"/>
                  </a:endParaRPr>
                </a:p>
              </p:txBody>
            </p:sp>
            <p:sp>
              <p:nvSpPr>
                <p:cNvPr id="16420" name="Rectangle 35"/>
                <p:cNvSpPr>
                  <a:spLocks noChangeArrowheads="1"/>
                </p:cNvSpPr>
                <p:nvPr/>
              </p:nvSpPr>
              <p:spPr bwMode="auto">
                <a:xfrm>
                  <a:off x="3492" y="2886"/>
                  <a:ext cx="241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800" b="1"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6421" name="Line 37"/>
                <p:cNvSpPr>
                  <a:spLocks noChangeShapeType="1"/>
                </p:cNvSpPr>
                <p:nvPr/>
              </p:nvSpPr>
              <p:spPr bwMode="auto">
                <a:xfrm flipH="1">
                  <a:off x="3606" y="3045"/>
                  <a:ext cx="182" cy="18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9500" name="Rectangle 44"/>
          <p:cNvSpPr>
            <a:spLocks noChangeArrowheads="1"/>
          </p:cNvSpPr>
          <p:nvPr/>
        </p:nvSpPr>
        <p:spPr bwMode="auto">
          <a:xfrm>
            <a:off x="3132138" y="981075"/>
            <a:ext cx="1060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accent2"/>
                </a:solidFill>
              </a:rPr>
              <a:t>0,011</a:t>
            </a:r>
            <a:r>
              <a:rPr lang="en-US" sz="2400" b="1" baseline="-25000">
                <a:solidFill>
                  <a:schemeClr val="accent2"/>
                </a:solidFill>
              </a:rPr>
              <a:t>2</a:t>
            </a:r>
            <a:endParaRPr lang="ru-RU" sz="2400" b="1" baseline="-250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9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19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19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  <p:bldP spid="19461" grpId="0" animBg="1"/>
      <p:bldP spid="19462" grpId="0" build="p"/>
      <p:bldP spid="19463" grpId="0"/>
      <p:bldP spid="19464" grpId="0"/>
      <p:bldP spid="19465" grpId="0"/>
      <p:bldP spid="19466" grpId="0" build="p"/>
      <p:bldP spid="19469" grpId="0" animBg="1"/>
      <p:bldP spid="19470" grpId="0"/>
      <p:bldP spid="19472" grpId="0" animBg="1"/>
      <p:bldP spid="19473" grpId="0"/>
      <p:bldP spid="19474" grpId="0" animBg="1"/>
      <p:bldP spid="19475" grpId="0"/>
      <p:bldP spid="19476" grpId="0" animBg="1"/>
      <p:bldP spid="19477" grpId="0"/>
      <p:bldP spid="19478" grpId="0" animBg="1"/>
      <p:bldP spid="19479" grpId="0"/>
      <p:bldP spid="19480" grpId="0" animBg="1"/>
      <p:bldP spid="19481" grpId="0" animBg="1"/>
      <p:bldP spid="19482" grpId="0"/>
      <p:bldP spid="19483" grpId="0"/>
      <p:bldP spid="19484" grpId="0" animBg="1"/>
      <p:bldP spid="19485" grpId="0" animBg="1"/>
      <p:bldP spid="19486" grpId="0" animBg="1"/>
      <p:bldP spid="1950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EAFD27-D5DD-4432-80EE-AFF2A7F491C3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17411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Примеры: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358775" y="908050"/>
            <a:ext cx="20129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/>
              <a:t>0,625</a:t>
            </a:r>
            <a:r>
              <a:rPr lang="ru-RU" sz="4400" b="1" baseline="-25000"/>
              <a:t> </a:t>
            </a:r>
            <a:r>
              <a:rPr lang="ru-RU" sz="4400" b="1"/>
              <a:t>=</a:t>
            </a:r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4248150" y="908050"/>
            <a:ext cx="20129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/>
              <a:t>3,875</a:t>
            </a:r>
            <a:r>
              <a:rPr lang="ru-RU" sz="4400" b="1" baseline="-25000"/>
              <a:t> </a:t>
            </a:r>
            <a:r>
              <a:rPr lang="ru-RU" sz="4400" b="1"/>
              <a:t>=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F4BD14-ED30-4D8E-A9F2-C6794DA44AEE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18435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Арифметические операции</a:t>
            </a: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468313" y="985838"/>
            <a:ext cx="1660525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</a:rPr>
              <a:t>сложение</a:t>
            </a: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5003800" y="985838"/>
            <a:ext cx="1855788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</a:rPr>
              <a:t>вычитание</a:t>
            </a:r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468313" y="1628775"/>
            <a:ext cx="3851275" cy="2305050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/>
          <a:lstStyle/>
          <a:p>
            <a:pPr algn="ctr">
              <a:spcBef>
                <a:spcPct val="20000"/>
              </a:spcBef>
              <a:defRPr/>
            </a:pPr>
            <a:r>
              <a:rPr lang="ru-RU" sz="4000"/>
              <a:t>0+0=0  0+1=1</a:t>
            </a:r>
          </a:p>
          <a:p>
            <a:pPr algn="ctr">
              <a:spcBef>
                <a:spcPct val="20000"/>
              </a:spcBef>
              <a:defRPr/>
            </a:pPr>
            <a:r>
              <a:rPr lang="ru-RU" sz="4000"/>
              <a:t>1+0=1  1+1=</a:t>
            </a:r>
            <a:r>
              <a:rPr lang="ru-RU" sz="4000" b="1">
                <a:solidFill>
                  <a:srgbClr val="FF0000"/>
                </a:solidFill>
              </a:rPr>
              <a:t>1</a:t>
            </a:r>
            <a:r>
              <a:rPr lang="ru-RU" sz="4000"/>
              <a:t>0</a:t>
            </a:r>
            <a:r>
              <a:rPr lang="ru-RU" sz="4000" baseline="-25000"/>
              <a:t>2</a:t>
            </a:r>
            <a:endParaRPr lang="en-US" sz="4000" baseline="-25000"/>
          </a:p>
          <a:p>
            <a:pPr algn="ctr">
              <a:spcBef>
                <a:spcPct val="20000"/>
              </a:spcBef>
              <a:defRPr/>
            </a:pPr>
            <a:r>
              <a:rPr lang="en-US" sz="4000"/>
              <a:t>1 + 1 + 1 = </a:t>
            </a:r>
            <a:r>
              <a:rPr lang="en-US" sz="4000" b="1">
                <a:solidFill>
                  <a:srgbClr val="FF0000"/>
                </a:solidFill>
              </a:rPr>
              <a:t>1</a:t>
            </a:r>
            <a:r>
              <a:rPr lang="en-US" sz="4000"/>
              <a:t>1</a:t>
            </a:r>
            <a:r>
              <a:rPr lang="en-US" sz="4000" baseline="-25000"/>
              <a:t>2</a:t>
            </a:r>
            <a:endParaRPr lang="ru-RU" sz="4000" baseline="-25000"/>
          </a:p>
        </p:txBody>
      </p:sp>
      <p:sp>
        <p:nvSpPr>
          <p:cNvPr id="21525" name="Rectangle 21"/>
          <p:cNvSpPr>
            <a:spLocks noChangeArrowheads="1"/>
          </p:cNvSpPr>
          <p:nvPr/>
        </p:nvSpPr>
        <p:spPr bwMode="auto">
          <a:xfrm>
            <a:off x="5003800" y="1665288"/>
            <a:ext cx="3816350" cy="1692275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 anchor="ctr"/>
          <a:lstStyle/>
          <a:p>
            <a:pPr>
              <a:spcBef>
                <a:spcPct val="20000"/>
              </a:spcBef>
              <a:defRPr/>
            </a:pPr>
            <a:r>
              <a:rPr lang="ru-RU" sz="4000"/>
              <a:t>0-0=0  1-1=0</a:t>
            </a:r>
          </a:p>
          <a:p>
            <a:pPr>
              <a:spcBef>
                <a:spcPct val="20000"/>
              </a:spcBef>
              <a:defRPr/>
            </a:pPr>
            <a:r>
              <a:rPr lang="ru-RU" sz="4000"/>
              <a:t>1-0=1  </a:t>
            </a:r>
            <a:r>
              <a:rPr lang="ru-RU" sz="4000" b="1">
                <a:solidFill>
                  <a:srgbClr val="FF0000"/>
                </a:solidFill>
              </a:rPr>
              <a:t>1</a:t>
            </a:r>
            <a:r>
              <a:rPr lang="ru-RU" sz="4000"/>
              <a:t>0</a:t>
            </a:r>
            <a:r>
              <a:rPr lang="ru-RU" sz="4000" baseline="-25000"/>
              <a:t>2</a:t>
            </a:r>
            <a:r>
              <a:rPr lang="ru-RU" sz="4000"/>
              <a:t>-1=1</a:t>
            </a:r>
          </a:p>
        </p:txBody>
      </p:sp>
      <p:sp>
        <p:nvSpPr>
          <p:cNvPr id="21524" name="AutoShape 20"/>
          <p:cNvSpPr>
            <a:spLocks noChangeArrowheads="1"/>
          </p:cNvSpPr>
          <p:nvPr/>
        </p:nvSpPr>
        <p:spPr bwMode="auto">
          <a:xfrm>
            <a:off x="4032250" y="1881188"/>
            <a:ext cx="1260475" cy="431800"/>
          </a:xfrm>
          <a:prstGeom prst="wedgeRoundRectCallout">
            <a:avLst>
              <a:gd name="adj1" fmla="val -78718"/>
              <a:gd name="adj2" fmla="val 89704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b="1"/>
              <a:t>перенос</a:t>
            </a:r>
          </a:p>
        </p:txBody>
      </p:sp>
      <p:sp>
        <p:nvSpPr>
          <p:cNvPr id="21526" name="AutoShape 22"/>
          <p:cNvSpPr>
            <a:spLocks noChangeArrowheads="1"/>
          </p:cNvSpPr>
          <p:nvPr/>
        </p:nvSpPr>
        <p:spPr bwMode="auto">
          <a:xfrm>
            <a:off x="5724525" y="3249613"/>
            <a:ext cx="1260475" cy="431800"/>
          </a:xfrm>
          <a:prstGeom prst="wedgeRoundRectCallout">
            <a:avLst>
              <a:gd name="adj1" fmla="val 36273"/>
              <a:gd name="adj2" fmla="val -91912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b="1"/>
              <a:t>заем</a:t>
            </a:r>
          </a:p>
        </p:txBody>
      </p:sp>
      <p:sp>
        <p:nvSpPr>
          <p:cNvPr id="21527" name="Rectangle 23"/>
          <p:cNvSpPr>
            <a:spLocks noChangeArrowheads="1"/>
          </p:cNvSpPr>
          <p:nvPr/>
        </p:nvSpPr>
        <p:spPr bwMode="auto">
          <a:xfrm>
            <a:off x="900113" y="4473575"/>
            <a:ext cx="290671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      1 0 1 1 0</a:t>
            </a:r>
            <a:r>
              <a:rPr lang="ru-RU" sz="3600" b="1" baseline="-25000"/>
              <a:t>2</a:t>
            </a:r>
          </a:p>
          <a:p>
            <a:r>
              <a:rPr lang="ru-RU" sz="3600" b="1">
                <a:sym typeface="Symbol" pitchFamily="18" charset="2"/>
              </a:rPr>
              <a:t>+ 1 1 1 0 1 1</a:t>
            </a:r>
            <a:r>
              <a:rPr lang="ru-RU" sz="3600" b="1" baseline="-25000"/>
              <a:t>2</a:t>
            </a:r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>
            <a:off x="792163" y="5734050"/>
            <a:ext cx="3025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3240088" y="5734050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1</a:t>
            </a:r>
          </a:p>
        </p:txBody>
      </p:sp>
      <p:sp>
        <p:nvSpPr>
          <p:cNvPr id="21531" name="Rectangle 27"/>
          <p:cNvSpPr>
            <a:spLocks noChangeArrowheads="1"/>
          </p:cNvSpPr>
          <p:nvPr/>
        </p:nvSpPr>
        <p:spPr bwMode="auto">
          <a:xfrm>
            <a:off x="2078038" y="3954463"/>
            <a:ext cx="3952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21532" name="Rectangle 28"/>
          <p:cNvSpPr>
            <a:spLocks noChangeArrowheads="1"/>
          </p:cNvSpPr>
          <p:nvPr/>
        </p:nvSpPr>
        <p:spPr bwMode="auto">
          <a:xfrm>
            <a:off x="2844800" y="5734050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0</a:t>
            </a:r>
          </a:p>
        </p:txBody>
      </p:sp>
      <p:sp>
        <p:nvSpPr>
          <p:cNvPr id="21533" name="Rectangle 29"/>
          <p:cNvSpPr>
            <a:spLocks noChangeArrowheads="1"/>
          </p:cNvSpPr>
          <p:nvPr/>
        </p:nvSpPr>
        <p:spPr bwMode="auto">
          <a:xfrm>
            <a:off x="2449513" y="5734050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0</a:t>
            </a:r>
          </a:p>
        </p:txBody>
      </p:sp>
      <p:sp>
        <p:nvSpPr>
          <p:cNvPr id="21534" name="Rectangle 30"/>
          <p:cNvSpPr>
            <a:spLocks noChangeArrowheads="1"/>
          </p:cNvSpPr>
          <p:nvPr/>
        </p:nvSpPr>
        <p:spPr bwMode="auto">
          <a:xfrm>
            <a:off x="2484438" y="3954463"/>
            <a:ext cx="3952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21535" name="Rectangle 31"/>
          <p:cNvSpPr>
            <a:spLocks noChangeArrowheads="1"/>
          </p:cNvSpPr>
          <p:nvPr/>
        </p:nvSpPr>
        <p:spPr bwMode="auto">
          <a:xfrm>
            <a:off x="2052638" y="5734050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0</a:t>
            </a:r>
          </a:p>
        </p:txBody>
      </p:sp>
      <p:sp>
        <p:nvSpPr>
          <p:cNvPr id="21536" name="Rectangle 32"/>
          <p:cNvSpPr>
            <a:spLocks noChangeArrowheads="1"/>
          </p:cNvSpPr>
          <p:nvPr/>
        </p:nvSpPr>
        <p:spPr bwMode="auto">
          <a:xfrm>
            <a:off x="1657350" y="5734050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1</a:t>
            </a:r>
          </a:p>
        </p:txBody>
      </p:sp>
      <p:sp>
        <p:nvSpPr>
          <p:cNvPr id="21537" name="Rectangle 33"/>
          <p:cNvSpPr>
            <a:spLocks noChangeArrowheads="1"/>
          </p:cNvSpPr>
          <p:nvPr/>
        </p:nvSpPr>
        <p:spPr bwMode="auto">
          <a:xfrm>
            <a:off x="863600" y="5718175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1</a:t>
            </a:r>
          </a:p>
        </p:txBody>
      </p:sp>
      <p:sp>
        <p:nvSpPr>
          <p:cNvPr id="21538" name="Rectangle 34"/>
          <p:cNvSpPr>
            <a:spLocks noChangeArrowheads="1"/>
          </p:cNvSpPr>
          <p:nvPr/>
        </p:nvSpPr>
        <p:spPr bwMode="auto">
          <a:xfrm>
            <a:off x="1260475" y="5734050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0</a:t>
            </a:r>
          </a:p>
        </p:txBody>
      </p:sp>
      <p:sp>
        <p:nvSpPr>
          <p:cNvPr id="21540" name="Rectangle 36"/>
          <p:cNvSpPr>
            <a:spLocks noChangeArrowheads="1"/>
          </p:cNvSpPr>
          <p:nvPr/>
        </p:nvSpPr>
        <p:spPr bwMode="auto">
          <a:xfrm>
            <a:off x="3492500" y="58769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baseline="-25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4824413" y="4545013"/>
            <a:ext cx="327501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   1 0 0 0 1 0 1</a:t>
            </a:r>
            <a:r>
              <a:rPr lang="ru-RU" sz="3600" b="1" baseline="-25000"/>
              <a:t>2</a:t>
            </a:r>
          </a:p>
          <a:p>
            <a:r>
              <a:rPr lang="ru-RU" sz="3600" b="1">
                <a:sym typeface="Symbol" pitchFamily="18" charset="2"/>
              </a:rPr>
              <a:t>–       1 1 0 1 1</a:t>
            </a:r>
            <a:r>
              <a:rPr lang="ru-RU" sz="3600" b="1" baseline="-25000"/>
              <a:t>2</a:t>
            </a:r>
          </a:p>
        </p:txBody>
      </p:sp>
      <p:sp>
        <p:nvSpPr>
          <p:cNvPr id="21542" name="Line 38"/>
          <p:cNvSpPr>
            <a:spLocks noChangeShapeType="1"/>
          </p:cNvSpPr>
          <p:nvPr/>
        </p:nvSpPr>
        <p:spPr bwMode="auto">
          <a:xfrm>
            <a:off x="4967288" y="5768975"/>
            <a:ext cx="30972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7524750" y="5732463"/>
            <a:ext cx="641350" cy="641350"/>
            <a:chOff x="4740" y="3498"/>
            <a:chExt cx="404" cy="404"/>
          </a:xfrm>
        </p:grpSpPr>
        <p:sp>
          <p:nvSpPr>
            <p:cNvPr id="18476" name="Rectangle 39"/>
            <p:cNvSpPr>
              <a:spLocks noChangeArrowheads="1"/>
            </p:cNvSpPr>
            <p:nvPr/>
          </p:nvSpPr>
          <p:spPr bwMode="auto">
            <a:xfrm>
              <a:off x="4740" y="3498"/>
              <a:ext cx="27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600" b="1"/>
                <a:t>0</a:t>
              </a:r>
            </a:p>
          </p:txBody>
        </p:sp>
        <p:sp>
          <p:nvSpPr>
            <p:cNvPr id="18477" name="Rectangle 40"/>
            <p:cNvSpPr>
              <a:spLocks noChangeArrowheads="1"/>
            </p:cNvSpPr>
            <p:nvPr/>
          </p:nvSpPr>
          <p:spPr bwMode="auto">
            <a:xfrm>
              <a:off x="4921" y="3612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600" b="1" baseline="-2500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21545" name="Rectangle 41"/>
          <p:cNvSpPr>
            <a:spLocks noChangeArrowheads="1"/>
          </p:cNvSpPr>
          <p:nvPr/>
        </p:nvSpPr>
        <p:spPr bwMode="auto">
          <a:xfrm>
            <a:off x="7142163" y="5732463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1</a:t>
            </a:r>
          </a:p>
        </p:txBody>
      </p:sp>
      <p:sp>
        <p:nvSpPr>
          <p:cNvPr id="21546" name="Rectangle 42"/>
          <p:cNvSpPr>
            <a:spLocks noChangeArrowheads="1"/>
          </p:cNvSpPr>
          <p:nvPr/>
        </p:nvSpPr>
        <p:spPr bwMode="auto">
          <a:xfrm>
            <a:off x="5219700" y="3716338"/>
            <a:ext cx="3952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21547" name="Rectangle 43"/>
          <p:cNvSpPr>
            <a:spLocks noChangeArrowheads="1"/>
          </p:cNvSpPr>
          <p:nvPr/>
        </p:nvSpPr>
        <p:spPr bwMode="auto">
          <a:xfrm>
            <a:off x="6732588" y="3716338"/>
            <a:ext cx="3952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21548" name="Rectangle 44"/>
          <p:cNvSpPr>
            <a:spLocks noChangeArrowheads="1"/>
          </p:cNvSpPr>
          <p:nvPr/>
        </p:nvSpPr>
        <p:spPr bwMode="auto">
          <a:xfrm>
            <a:off x="6767513" y="4256088"/>
            <a:ext cx="839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chemeClr val="accent2"/>
                </a:solidFill>
                <a:sym typeface="Symbol" pitchFamily="18" charset="2"/>
              </a:rPr>
              <a:t>0</a:t>
            </a:r>
            <a:r>
              <a:rPr lang="ru-RU" sz="2000" b="1">
                <a:solidFill>
                  <a:srgbClr val="FF0000"/>
                </a:solidFill>
                <a:sym typeface="Symbol" pitchFamily="18" charset="2"/>
              </a:rPr>
              <a:t>  10</a:t>
            </a:r>
            <a:r>
              <a:rPr lang="ru-RU" sz="2000" b="1" baseline="-25000">
                <a:solidFill>
                  <a:srgbClr val="FF0000"/>
                </a:solidFill>
                <a:sym typeface="Symbol" pitchFamily="18" charset="2"/>
              </a:rPr>
              <a:t>2</a:t>
            </a:r>
          </a:p>
        </p:txBody>
      </p:sp>
      <p:sp>
        <p:nvSpPr>
          <p:cNvPr id="21549" name="Rectangle 45"/>
          <p:cNvSpPr>
            <a:spLocks noChangeArrowheads="1"/>
          </p:cNvSpPr>
          <p:nvPr/>
        </p:nvSpPr>
        <p:spPr bwMode="auto">
          <a:xfrm>
            <a:off x="6373813" y="5732463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1</a:t>
            </a:r>
          </a:p>
        </p:txBody>
      </p:sp>
      <p:sp>
        <p:nvSpPr>
          <p:cNvPr id="21550" name="Rectangle 46"/>
          <p:cNvSpPr>
            <a:spLocks noChangeArrowheads="1"/>
          </p:cNvSpPr>
          <p:nvPr/>
        </p:nvSpPr>
        <p:spPr bwMode="auto">
          <a:xfrm>
            <a:off x="6757988" y="5732463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0</a:t>
            </a:r>
          </a:p>
        </p:txBody>
      </p:sp>
      <p:sp>
        <p:nvSpPr>
          <p:cNvPr id="21551" name="Rectangle 47"/>
          <p:cNvSpPr>
            <a:spLocks noChangeArrowheads="1"/>
          </p:cNvSpPr>
          <p:nvPr/>
        </p:nvSpPr>
        <p:spPr bwMode="auto">
          <a:xfrm>
            <a:off x="5256213" y="4256088"/>
            <a:ext cx="1576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chemeClr val="accent2"/>
                </a:solidFill>
                <a:sym typeface="Symbol" pitchFamily="18" charset="2"/>
              </a:rPr>
              <a:t>0   1   </a:t>
            </a:r>
            <a:r>
              <a:rPr lang="ru-RU" sz="1000" b="1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ru-RU" sz="2000" b="1">
                <a:solidFill>
                  <a:schemeClr val="accent2"/>
                </a:solidFill>
                <a:sym typeface="Symbol" pitchFamily="18" charset="2"/>
              </a:rPr>
              <a:t>1 </a:t>
            </a:r>
            <a:r>
              <a:rPr lang="ru-RU" sz="2000" b="1">
                <a:solidFill>
                  <a:srgbClr val="FF0000"/>
                </a:solidFill>
                <a:sym typeface="Symbol" pitchFamily="18" charset="2"/>
              </a:rPr>
              <a:t> 10</a:t>
            </a:r>
            <a:r>
              <a:rPr lang="ru-RU" sz="2000" b="1" baseline="-25000">
                <a:solidFill>
                  <a:srgbClr val="FF0000"/>
                </a:solidFill>
                <a:sym typeface="Symbol" pitchFamily="18" charset="2"/>
              </a:rPr>
              <a:t>2</a:t>
            </a:r>
          </a:p>
        </p:txBody>
      </p:sp>
      <p:sp>
        <p:nvSpPr>
          <p:cNvPr id="21552" name="Rectangle 48"/>
          <p:cNvSpPr>
            <a:spLocks noChangeArrowheads="1"/>
          </p:cNvSpPr>
          <p:nvPr/>
        </p:nvSpPr>
        <p:spPr bwMode="auto">
          <a:xfrm>
            <a:off x="5989638" y="5732463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0</a:t>
            </a:r>
          </a:p>
        </p:txBody>
      </p:sp>
      <p:sp>
        <p:nvSpPr>
          <p:cNvPr id="21553" name="Rectangle 49"/>
          <p:cNvSpPr>
            <a:spLocks noChangeArrowheads="1"/>
          </p:cNvSpPr>
          <p:nvPr/>
        </p:nvSpPr>
        <p:spPr bwMode="auto">
          <a:xfrm>
            <a:off x="5605463" y="5732463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1</a:t>
            </a:r>
          </a:p>
        </p:txBody>
      </p:sp>
      <p:sp>
        <p:nvSpPr>
          <p:cNvPr id="21554" name="Rectangle 50"/>
          <p:cNvSpPr>
            <a:spLocks noChangeArrowheads="1"/>
          </p:cNvSpPr>
          <p:nvPr/>
        </p:nvSpPr>
        <p:spPr bwMode="auto">
          <a:xfrm>
            <a:off x="5221288" y="5732463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1555" name="Rectangle 51"/>
          <p:cNvSpPr>
            <a:spLocks noChangeArrowheads="1"/>
          </p:cNvSpPr>
          <p:nvPr/>
        </p:nvSpPr>
        <p:spPr bwMode="auto">
          <a:xfrm>
            <a:off x="1673225" y="3954463"/>
            <a:ext cx="3952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21556" name="Rectangle 52"/>
          <p:cNvSpPr>
            <a:spLocks noChangeArrowheads="1"/>
          </p:cNvSpPr>
          <p:nvPr/>
        </p:nvSpPr>
        <p:spPr bwMode="auto">
          <a:xfrm>
            <a:off x="1268413" y="3954463"/>
            <a:ext cx="3952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21557" name="Rectangle 53"/>
          <p:cNvSpPr>
            <a:spLocks noChangeArrowheads="1"/>
          </p:cNvSpPr>
          <p:nvPr/>
        </p:nvSpPr>
        <p:spPr bwMode="auto">
          <a:xfrm>
            <a:off x="863600" y="3954463"/>
            <a:ext cx="3952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21559" name="Line 55"/>
          <p:cNvSpPr>
            <a:spLocks noChangeShapeType="1"/>
          </p:cNvSpPr>
          <p:nvPr/>
        </p:nvSpPr>
        <p:spPr bwMode="auto">
          <a:xfrm>
            <a:off x="6804025" y="4724400"/>
            <a:ext cx="288925" cy="2889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60" name="Line 56"/>
          <p:cNvSpPr>
            <a:spLocks noChangeShapeType="1"/>
          </p:cNvSpPr>
          <p:nvPr/>
        </p:nvSpPr>
        <p:spPr bwMode="auto">
          <a:xfrm>
            <a:off x="6408738" y="4724400"/>
            <a:ext cx="288925" cy="2889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61" name="Line 57"/>
          <p:cNvSpPr>
            <a:spLocks noChangeShapeType="1"/>
          </p:cNvSpPr>
          <p:nvPr/>
        </p:nvSpPr>
        <p:spPr bwMode="auto">
          <a:xfrm>
            <a:off x="6048375" y="4724400"/>
            <a:ext cx="288925" cy="2889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62" name="Line 58"/>
          <p:cNvSpPr>
            <a:spLocks noChangeShapeType="1"/>
          </p:cNvSpPr>
          <p:nvPr/>
        </p:nvSpPr>
        <p:spPr bwMode="auto">
          <a:xfrm>
            <a:off x="5651500" y="4724400"/>
            <a:ext cx="288925" cy="2889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63" name="Line 59"/>
          <p:cNvSpPr>
            <a:spLocks noChangeShapeType="1"/>
          </p:cNvSpPr>
          <p:nvPr/>
        </p:nvSpPr>
        <p:spPr bwMode="auto">
          <a:xfrm>
            <a:off x="5256213" y="4724400"/>
            <a:ext cx="288925" cy="2889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1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1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21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21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2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2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21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2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21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2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2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21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21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21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" dur="500"/>
                                        <p:tgtEl>
                                          <p:spTgt spid="21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21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" dur="500"/>
                                        <p:tgtEl>
                                          <p:spTgt spid="2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1" grpId="0" animBg="1"/>
      <p:bldP spid="21522" grpId="0" animBg="1"/>
      <p:bldP spid="21523" grpId="0" animBg="1"/>
      <p:bldP spid="21525" grpId="0" animBg="1"/>
      <p:bldP spid="21524" grpId="0" animBg="1"/>
      <p:bldP spid="21524" grpId="1" animBg="1"/>
      <p:bldP spid="21526" grpId="0" animBg="1"/>
      <p:bldP spid="21527" grpId="0"/>
      <p:bldP spid="21528" grpId="0" animBg="1"/>
      <p:bldP spid="21530" grpId="0"/>
      <p:bldP spid="21531" grpId="0"/>
      <p:bldP spid="21532" grpId="0"/>
      <p:bldP spid="21533" grpId="0"/>
      <p:bldP spid="21534" grpId="0"/>
      <p:bldP spid="21535" grpId="0"/>
      <p:bldP spid="21536" grpId="0"/>
      <p:bldP spid="21537" grpId="0"/>
      <p:bldP spid="21538" grpId="0"/>
      <p:bldP spid="21540" grpId="0"/>
      <p:bldP spid="21541" grpId="0"/>
      <p:bldP spid="21542" grpId="0" animBg="1"/>
      <p:bldP spid="21545" grpId="0"/>
      <p:bldP spid="21546" grpId="0"/>
      <p:bldP spid="21547" grpId="0"/>
      <p:bldP spid="21548" grpId="0"/>
      <p:bldP spid="21549" grpId="0"/>
      <p:bldP spid="21550" grpId="0"/>
      <p:bldP spid="21551" grpId="0"/>
      <p:bldP spid="21552" grpId="0"/>
      <p:bldP spid="21553" grpId="0"/>
      <p:bldP spid="21554" grpId="0"/>
      <p:bldP spid="21555" grpId="0"/>
      <p:bldP spid="21556" grpId="0"/>
      <p:bldP spid="21557" grpId="0"/>
      <p:bldP spid="21559" grpId="0" animBg="1"/>
      <p:bldP spid="21560" grpId="0" animBg="1"/>
      <p:bldP spid="21561" grpId="0" animBg="1"/>
      <p:bldP spid="21562" grpId="0" animBg="1"/>
      <p:bldP spid="2156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F5CD4D-8125-4863-9C19-44C956089895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19459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Примеры:</a:t>
            </a:r>
          </a:p>
        </p:txBody>
      </p:sp>
      <p:grpSp>
        <p:nvGrpSpPr>
          <p:cNvPr id="19461" name="Group 12"/>
          <p:cNvGrpSpPr>
            <a:grpSpLocks/>
          </p:cNvGrpSpPr>
          <p:nvPr/>
        </p:nvGrpSpPr>
        <p:grpSpPr bwMode="auto">
          <a:xfrm>
            <a:off x="755650" y="1052513"/>
            <a:ext cx="3421063" cy="2413000"/>
            <a:chOff x="476" y="663"/>
            <a:chExt cx="2155" cy="1520"/>
          </a:xfrm>
        </p:grpSpPr>
        <p:sp>
          <p:nvSpPr>
            <p:cNvPr id="116742" name="Rectangle 6"/>
            <p:cNvSpPr>
              <a:spLocks noChangeArrowheads="1"/>
            </p:cNvSpPr>
            <p:nvPr/>
          </p:nvSpPr>
          <p:spPr bwMode="auto">
            <a:xfrm>
              <a:off x="476" y="663"/>
              <a:ext cx="2155" cy="1520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tx2"/>
              </a:outerShdw>
            </a:effectLst>
          </p:spPr>
          <p:txBody>
            <a:bodyPr wrap="none" rIns="306000"/>
            <a:lstStyle/>
            <a:p>
              <a:pPr algn="r">
                <a:defRPr/>
              </a:pP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101101</a:t>
              </a:r>
              <a:r>
                <a:rPr lang="ru-RU" sz="48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4800" b="1" baseline="-25000" dirty="0">
                <a:latin typeface="Courier New" pitchFamily="49" charset="0"/>
                <a:cs typeface="Courier New" pitchFamily="49" charset="0"/>
              </a:endParaRPr>
            </a:p>
            <a:p>
              <a:pPr algn="r">
                <a:defRPr/>
              </a:pPr>
              <a:r>
                <a:rPr lang="en-US" sz="4800" b="1" dirty="0">
                  <a:latin typeface="Courier New" pitchFamily="49" charset="0"/>
                  <a:cs typeface="Courier New" pitchFamily="49" charset="0"/>
                </a:rPr>
                <a:t>+ </a:t>
              </a: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11111</a:t>
              </a:r>
              <a:r>
                <a:rPr lang="ru-RU" sz="48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4800" b="1" dirty="0">
                <a:latin typeface="Courier New" pitchFamily="49" charset="0"/>
                <a:cs typeface="Courier New" pitchFamily="49" charset="0"/>
              </a:endParaRPr>
            </a:p>
            <a:p>
              <a:pPr algn="r">
                <a:defRPr/>
              </a:pPr>
              <a:endParaRPr lang="ru-RU" sz="4800" dirty="0"/>
            </a:p>
          </p:txBody>
        </p:sp>
        <p:sp>
          <p:nvSpPr>
            <p:cNvPr id="19472" name="Line 7"/>
            <p:cNvSpPr>
              <a:spLocks noChangeShapeType="1"/>
            </p:cNvSpPr>
            <p:nvPr/>
          </p:nvSpPr>
          <p:spPr bwMode="auto">
            <a:xfrm>
              <a:off x="657" y="1706"/>
              <a:ext cx="1834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787900" y="1052513"/>
            <a:ext cx="3421063" cy="2413000"/>
            <a:chOff x="476" y="663"/>
            <a:chExt cx="2155" cy="1520"/>
          </a:xfrm>
        </p:grpSpPr>
        <p:sp>
          <p:nvSpPr>
            <p:cNvPr id="116750" name="Rectangle 14"/>
            <p:cNvSpPr>
              <a:spLocks noChangeArrowheads="1"/>
            </p:cNvSpPr>
            <p:nvPr/>
          </p:nvSpPr>
          <p:spPr bwMode="auto">
            <a:xfrm>
              <a:off x="476" y="663"/>
              <a:ext cx="2155" cy="1520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tx2"/>
              </a:outerShdw>
            </a:effectLst>
          </p:spPr>
          <p:txBody>
            <a:bodyPr wrap="none" rIns="306000"/>
            <a:lstStyle/>
            <a:p>
              <a:pPr algn="r">
                <a:defRPr/>
              </a:pP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10111</a:t>
              </a:r>
              <a:r>
                <a:rPr lang="ru-RU" sz="48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4800" b="1" baseline="-25000" dirty="0">
                <a:latin typeface="Courier New" pitchFamily="49" charset="0"/>
                <a:cs typeface="Courier New" pitchFamily="49" charset="0"/>
              </a:endParaRPr>
            </a:p>
            <a:p>
              <a:pPr algn="r">
                <a:defRPr/>
              </a:pPr>
              <a:r>
                <a:rPr lang="en-US" sz="4800" b="1" dirty="0">
                  <a:latin typeface="Courier New" pitchFamily="49" charset="0"/>
                  <a:cs typeface="Courier New" pitchFamily="49" charset="0"/>
                </a:rPr>
                <a:t>+</a:t>
              </a: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101110</a:t>
              </a:r>
              <a:r>
                <a:rPr lang="ru-RU" sz="48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4800" b="1" dirty="0">
                <a:latin typeface="Courier New" pitchFamily="49" charset="0"/>
                <a:cs typeface="Courier New" pitchFamily="49" charset="0"/>
              </a:endParaRPr>
            </a:p>
            <a:p>
              <a:pPr algn="r">
                <a:defRPr/>
              </a:pPr>
              <a:endParaRPr lang="ru-RU" sz="4800" dirty="0"/>
            </a:p>
          </p:txBody>
        </p:sp>
        <p:sp>
          <p:nvSpPr>
            <p:cNvPr id="19470" name="Line 15"/>
            <p:cNvSpPr>
              <a:spLocks noChangeShapeType="1"/>
            </p:cNvSpPr>
            <p:nvPr/>
          </p:nvSpPr>
          <p:spPr bwMode="auto">
            <a:xfrm>
              <a:off x="657" y="1706"/>
              <a:ext cx="1834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755650" y="3897313"/>
            <a:ext cx="3421063" cy="2413000"/>
            <a:chOff x="476" y="663"/>
            <a:chExt cx="2155" cy="1520"/>
          </a:xfrm>
        </p:grpSpPr>
        <p:sp>
          <p:nvSpPr>
            <p:cNvPr id="116753" name="Rectangle 17"/>
            <p:cNvSpPr>
              <a:spLocks noChangeArrowheads="1"/>
            </p:cNvSpPr>
            <p:nvPr/>
          </p:nvSpPr>
          <p:spPr bwMode="auto">
            <a:xfrm>
              <a:off x="476" y="663"/>
              <a:ext cx="2155" cy="1520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tx2"/>
              </a:outerShdw>
            </a:effectLst>
          </p:spPr>
          <p:txBody>
            <a:bodyPr wrap="none" rIns="306000"/>
            <a:lstStyle/>
            <a:p>
              <a:pPr algn="r">
                <a:defRPr/>
              </a:pP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111011</a:t>
              </a:r>
              <a:r>
                <a:rPr lang="ru-RU" sz="48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4800" b="1" baseline="-25000" dirty="0">
                <a:latin typeface="Courier New" pitchFamily="49" charset="0"/>
                <a:cs typeface="Courier New" pitchFamily="49" charset="0"/>
              </a:endParaRPr>
            </a:p>
            <a:p>
              <a:pPr algn="r">
                <a:defRPr/>
              </a:pPr>
              <a:r>
                <a:rPr lang="en-US" sz="4800" b="1" dirty="0">
                  <a:latin typeface="Courier New" pitchFamily="49" charset="0"/>
                  <a:cs typeface="Courier New" pitchFamily="49" charset="0"/>
                </a:rPr>
                <a:t>+ </a:t>
              </a: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11011</a:t>
              </a:r>
              <a:r>
                <a:rPr lang="ru-RU" sz="48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4800" b="1" dirty="0">
                <a:latin typeface="Courier New" pitchFamily="49" charset="0"/>
                <a:cs typeface="Courier New" pitchFamily="49" charset="0"/>
              </a:endParaRPr>
            </a:p>
            <a:p>
              <a:pPr algn="r">
                <a:defRPr/>
              </a:pPr>
              <a:endParaRPr lang="ru-RU" sz="4800" dirty="0"/>
            </a:p>
          </p:txBody>
        </p:sp>
        <p:sp>
          <p:nvSpPr>
            <p:cNvPr id="19468" name="Line 18"/>
            <p:cNvSpPr>
              <a:spLocks noChangeShapeType="1"/>
            </p:cNvSpPr>
            <p:nvPr/>
          </p:nvSpPr>
          <p:spPr bwMode="auto">
            <a:xfrm>
              <a:off x="657" y="1706"/>
              <a:ext cx="1834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4787900" y="3897313"/>
            <a:ext cx="3421063" cy="2413000"/>
            <a:chOff x="476" y="663"/>
            <a:chExt cx="2155" cy="1520"/>
          </a:xfrm>
        </p:grpSpPr>
        <p:sp>
          <p:nvSpPr>
            <p:cNvPr id="116756" name="Rectangle 20"/>
            <p:cNvSpPr>
              <a:spLocks noChangeArrowheads="1"/>
            </p:cNvSpPr>
            <p:nvPr/>
          </p:nvSpPr>
          <p:spPr bwMode="auto">
            <a:xfrm>
              <a:off x="476" y="663"/>
              <a:ext cx="2155" cy="1520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tx2"/>
              </a:outerShdw>
            </a:effectLst>
          </p:spPr>
          <p:txBody>
            <a:bodyPr wrap="none" rIns="306000"/>
            <a:lstStyle/>
            <a:p>
              <a:pPr algn="r">
                <a:defRPr/>
              </a:pP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111011</a:t>
              </a:r>
              <a:r>
                <a:rPr lang="ru-RU" sz="48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4800" b="1" baseline="-25000" dirty="0">
                <a:latin typeface="Courier New" pitchFamily="49" charset="0"/>
                <a:cs typeface="Courier New" pitchFamily="49" charset="0"/>
              </a:endParaRPr>
            </a:p>
            <a:p>
              <a:pPr algn="r">
                <a:defRPr/>
              </a:pPr>
              <a:r>
                <a:rPr lang="en-US" sz="4800" b="1" dirty="0">
                  <a:latin typeface="Courier New" pitchFamily="49" charset="0"/>
                  <a:cs typeface="Courier New" pitchFamily="49" charset="0"/>
                </a:rPr>
                <a:t>+ </a:t>
              </a: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10011</a:t>
              </a:r>
              <a:r>
                <a:rPr lang="ru-RU" sz="48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4800" b="1" dirty="0">
                <a:latin typeface="Courier New" pitchFamily="49" charset="0"/>
                <a:cs typeface="Courier New" pitchFamily="49" charset="0"/>
              </a:endParaRPr>
            </a:p>
            <a:p>
              <a:pPr algn="r">
                <a:defRPr/>
              </a:pPr>
              <a:endParaRPr lang="ru-RU" sz="4800" dirty="0"/>
            </a:p>
          </p:txBody>
        </p:sp>
        <p:sp>
          <p:nvSpPr>
            <p:cNvPr id="19466" name="Line 21"/>
            <p:cNvSpPr>
              <a:spLocks noChangeShapeType="1"/>
            </p:cNvSpPr>
            <p:nvPr/>
          </p:nvSpPr>
          <p:spPr bwMode="auto">
            <a:xfrm>
              <a:off x="657" y="1706"/>
              <a:ext cx="1834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511300"/>
            <a:ext cx="8723313" cy="1508125"/>
          </a:xfrm>
        </p:spPr>
        <p:txBody>
          <a:bodyPr/>
          <a:lstStyle/>
          <a:p>
            <a:pPr eaLnBrk="1" hangingPunct="1"/>
            <a:r>
              <a:rPr lang="ru-RU" sz="7200" b="1">
                <a:solidFill>
                  <a:schemeClr val="accent2"/>
                </a:solidFill>
              </a:rPr>
              <a:t>Системы счисления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74675" y="4378325"/>
            <a:ext cx="8369300" cy="13970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4000" b="1"/>
              <a:t>Тема 1. Введение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CB979B-7515-4726-80F3-B1493C3C4AE0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20483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Примеры:</a:t>
            </a:r>
          </a:p>
        </p:txBody>
      </p:sp>
      <p:grpSp>
        <p:nvGrpSpPr>
          <p:cNvPr id="20485" name="Group 4"/>
          <p:cNvGrpSpPr>
            <a:grpSpLocks/>
          </p:cNvGrpSpPr>
          <p:nvPr/>
        </p:nvGrpSpPr>
        <p:grpSpPr bwMode="auto">
          <a:xfrm>
            <a:off x="792163" y="1125538"/>
            <a:ext cx="3421062" cy="2413000"/>
            <a:chOff x="476" y="663"/>
            <a:chExt cx="2155" cy="1520"/>
          </a:xfrm>
        </p:grpSpPr>
        <p:sp>
          <p:nvSpPr>
            <p:cNvPr id="120837" name="Rectangle 5"/>
            <p:cNvSpPr>
              <a:spLocks noChangeArrowheads="1"/>
            </p:cNvSpPr>
            <p:nvPr/>
          </p:nvSpPr>
          <p:spPr bwMode="auto">
            <a:xfrm>
              <a:off x="476" y="663"/>
              <a:ext cx="2155" cy="1520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tx2"/>
              </a:outerShdw>
            </a:effectLst>
          </p:spPr>
          <p:txBody>
            <a:bodyPr wrap="none" rIns="306000"/>
            <a:lstStyle/>
            <a:p>
              <a:pPr algn="r">
                <a:defRPr/>
              </a:pP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101101</a:t>
              </a:r>
              <a:r>
                <a:rPr lang="ru-RU" sz="48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4800" b="1" baseline="-25000" dirty="0">
                <a:latin typeface="Courier New" pitchFamily="49" charset="0"/>
                <a:cs typeface="Courier New" pitchFamily="49" charset="0"/>
              </a:endParaRPr>
            </a:p>
            <a:p>
              <a:pPr algn="r">
                <a:defRPr/>
              </a:pP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–</a:t>
              </a:r>
              <a:r>
                <a:rPr lang="en-US" sz="48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11111</a:t>
              </a:r>
              <a:r>
                <a:rPr lang="ru-RU" sz="48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4800" b="1" dirty="0">
                <a:latin typeface="Courier New" pitchFamily="49" charset="0"/>
                <a:cs typeface="Courier New" pitchFamily="49" charset="0"/>
              </a:endParaRPr>
            </a:p>
            <a:p>
              <a:pPr algn="r">
                <a:defRPr/>
              </a:pPr>
              <a:endParaRPr lang="ru-RU" sz="4800" dirty="0"/>
            </a:p>
          </p:txBody>
        </p:sp>
        <p:sp>
          <p:nvSpPr>
            <p:cNvPr id="20497" name="Line 6"/>
            <p:cNvSpPr>
              <a:spLocks noChangeShapeType="1"/>
            </p:cNvSpPr>
            <p:nvPr/>
          </p:nvSpPr>
          <p:spPr bwMode="auto">
            <a:xfrm>
              <a:off x="657" y="1706"/>
              <a:ext cx="1834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5040313" y="1125538"/>
            <a:ext cx="3421062" cy="2413000"/>
            <a:chOff x="476" y="663"/>
            <a:chExt cx="2155" cy="1520"/>
          </a:xfrm>
        </p:grpSpPr>
        <p:sp>
          <p:nvSpPr>
            <p:cNvPr id="120849" name="Rectangle 17"/>
            <p:cNvSpPr>
              <a:spLocks noChangeArrowheads="1"/>
            </p:cNvSpPr>
            <p:nvPr/>
          </p:nvSpPr>
          <p:spPr bwMode="auto">
            <a:xfrm>
              <a:off x="476" y="663"/>
              <a:ext cx="2155" cy="1520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tx2"/>
              </a:outerShdw>
            </a:effectLst>
          </p:spPr>
          <p:txBody>
            <a:bodyPr wrap="none" rIns="306000"/>
            <a:lstStyle/>
            <a:p>
              <a:pPr algn="r">
                <a:defRPr/>
              </a:pP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11011</a:t>
              </a:r>
              <a:r>
                <a:rPr lang="ru-RU" sz="48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4800" b="1" baseline="-25000" dirty="0">
                <a:latin typeface="Courier New" pitchFamily="49" charset="0"/>
                <a:cs typeface="Courier New" pitchFamily="49" charset="0"/>
              </a:endParaRPr>
            </a:p>
            <a:p>
              <a:pPr algn="r">
                <a:defRPr/>
              </a:pP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–110101</a:t>
              </a:r>
              <a:r>
                <a:rPr lang="ru-RU" sz="48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4800" b="1" dirty="0">
                <a:latin typeface="Courier New" pitchFamily="49" charset="0"/>
                <a:cs typeface="Courier New" pitchFamily="49" charset="0"/>
              </a:endParaRPr>
            </a:p>
            <a:p>
              <a:pPr algn="r">
                <a:defRPr/>
              </a:pPr>
              <a:endParaRPr lang="ru-RU" sz="4800" dirty="0"/>
            </a:p>
          </p:txBody>
        </p:sp>
        <p:sp>
          <p:nvSpPr>
            <p:cNvPr id="20495" name="Line 18"/>
            <p:cNvSpPr>
              <a:spLocks noChangeShapeType="1"/>
            </p:cNvSpPr>
            <p:nvPr/>
          </p:nvSpPr>
          <p:spPr bwMode="auto">
            <a:xfrm>
              <a:off x="657" y="1706"/>
              <a:ext cx="1834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5040313" y="3721100"/>
            <a:ext cx="3421062" cy="2413000"/>
            <a:chOff x="476" y="663"/>
            <a:chExt cx="2155" cy="1520"/>
          </a:xfrm>
        </p:grpSpPr>
        <p:sp>
          <p:nvSpPr>
            <p:cNvPr id="12" name="Rectangle 17"/>
            <p:cNvSpPr>
              <a:spLocks noChangeArrowheads="1"/>
            </p:cNvSpPr>
            <p:nvPr/>
          </p:nvSpPr>
          <p:spPr bwMode="auto">
            <a:xfrm>
              <a:off x="476" y="663"/>
              <a:ext cx="2155" cy="1520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tx2"/>
              </a:outerShdw>
            </a:effectLst>
          </p:spPr>
          <p:txBody>
            <a:bodyPr wrap="none" rIns="306000"/>
            <a:lstStyle/>
            <a:p>
              <a:pPr algn="r">
                <a:defRPr/>
              </a:pP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110101</a:t>
              </a:r>
              <a:r>
                <a:rPr lang="ru-RU" sz="48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4800" b="1" baseline="-25000" dirty="0">
                <a:latin typeface="Courier New" pitchFamily="49" charset="0"/>
                <a:cs typeface="Courier New" pitchFamily="49" charset="0"/>
              </a:endParaRPr>
            </a:p>
            <a:p>
              <a:pPr algn="r">
                <a:defRPr/>
              </a:pP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–</a:t>
              </a:r>
              <a:r>
                <a:rPr lang="en-US" sz="48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11011</a:t>
              </a:r>
              <a:r>
                <a:rPr lang="ru-RU" sz="48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4800" b="1" dirty="0">
                <a:latin typeface="Courier New" pitchFamily="49" charset="0"/>
                <a:cs typeface="Courier New" pitchFamily="49" charset="0"/>
              </a:endParaRPr>
            </a:p>
            <a:p>
              <a:pPr algn="r">
                <a:defRPr/>
              </a:pPr>
              <a:endParaRPr lang="ru-RU" sz="4800" dirty="0"/>
            </a:p>
          </p:txBody>
        </p:sp>
        <p:sp>
          <p:nvSpPr>
            <p:cNvPr id="20493" name="Line 18"/>
            <p:cNvSpPr>
              <a:spLocks noChangeShapeType="1"/>
            </p:cNvSpPr>
            <p:nvPr/>
          </p:nvSpPr>
          <p:spPr bwMode="auto">
            <a:xfrm>
              <a:off x="657" y="1706"/>
              <a:ext cx="1834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" name="Стрелка вниз 13"/>
          <p:cNvSpPr/>
          <p:nvPr/>
        </p:nvSpPr>
        <p:spPr>
          <a:xfrm>
            <a:off x="6616700" y="3282950"/>
            <a:ext cx="438150" cy="58420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792163" y="3721100"/>
            <a:ext cx="3421062" cy="2413000"/>
            <a:chOff x="476" y="663"/>
            <a:chExt cx="2155" cy="1520"/>
          </a:xfrm>
        </p:grpSpPr>
        <p:sp>
          <p:nvSpPr>
            <p:cNvPr id="16" name="Rectangle 5"/>
            <p:cNvSpPr>
              <a:spLocks noChangeArrowheads="1"/>
            </p:cNvSpPr>
            <p:nvPr/>
          </p:nvSpPr>
          <p:spPr bwMode="auto">
            <a:xfrm>
              <a:off x="476" y="663"/>
              <a:ext cx="2155" cy="1520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tx2"/>
              </a:outerShdw>
            </a:effectLst>
          </p:spPr>
          <p:txBody>
            <a:bodyPr wrap="none" rIns="306000"/>
            <a:lstStyle/>
            <a:p>
              <a:pPr algn="r">
                <a:defRPr/>
              </a:pP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110011</a:t>
              </a:r>
              <a:r>
                <a:rPr lang="ru-RU" sz="48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4800" b="1" baseline="-25000" dirty="0">
                <a:latin typeface="Courier New" pitchFamily="49" charset="0"/>
                <a:cs typeface="Courier New" pitchFamily="49" charset="0"/>
              </a:endParaRPr>
            </a:p>
            <a:p>
              <a:pPr algn="r">
                <a:defRPr/>
              </a:pP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–</a:t>
              </a:r>
              <a:r>
                <a:rPr lang="en-US" sz="48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10101</a:t>
              </a:r>
              <a:r>
                <a:rPr lang="ru-RU" sz="48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4800" b="1" dirty="0">
                <a:latin typeface="Courier New" pitchFamily="49" charset="0"/>
                <a:cs typeface="Courier New" pitchFamily="49" charset="0"/>
              </a:endParaRPr>
            </a:p>
            <a:p>
              <a:pPr algn="r">
                <a:defRPr/>
              </a:pPr>
              <a:endParaRPr lang="ru-RU" sz="4800" dirty="0"/>
            </a:p>
          </p:txBody>
        </p:sp>
        <p:sp>
          <p:nvSpPr>
            <p:cNvPr id="20491" name="Line 6"/>
            <p:cNvSpPr>
              <a:spLocks noChangeShapeType="1"/>
            </p:cNvSpPr>
            <p:nvPr/>
          </p:nvSpPr>
          <p:spPr bwMode="auto">
            <a:xfrm>
              <a:off x="657" y="1706"/>
              <a:ext cx="1834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F306C5-5366-4E15-AB8E-142EC5E9D82C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41018" name="Rectangle 58"/>
          <p:cNvSpPr>
            <a:spLocks noChangeArrowheads="1"/>
          </p:cNvSpPr>
          <p:nvPr/>
        </p:nvSpPr>
        <p:spPr bwMode="auto">
          <a:xfrm>
            <a:off x="7092950" y="2781300"/>
            <a:ext cx="971550" cy="6826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1017" name="Rectangle 57"/>
          <p:cNvSpPr>
            <a:spLocks noChangeArrowheads="1"/>
          </p:cNvSpPr>
          <p:nvPr/>
        </p:nvSpPr>
        <p:spPr bwMode="auto">
          <a:xfrm>
            <a:off x="755650" y="4833938"/>
            <a:ext cx="2987675" cy="6826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1509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Арифметические операции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395288" y="1125538"/>
            <a:ext cx="1876425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</a:rPr>
              <a:t>умножение</a:t>
            </a: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5003800" y="1125538"/>
            <a:ext cx="1452563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</a:rPr>
              <a:t>деление</a:t>
            </a:r>
          </a:p>
        </p:txBody>
      </p:sp>
      <p:sp>
        <p:nvSpPr>
          <p:cNvPr id="40996" name="Rectangle 36"/>
          <p:cNvSpPr>
            <a:spLocks noChangeArrowheads="1"/>
          </p:cNvSpPr>
          <p:nvPr/>
        </p:nvSpPr>
        <p:spPr bwMode="auto">
          <a:xfrm>
            <a:off x="1187450" y="2276475"/>
            <a:ext cx="25130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   1 0 1 0 1</a:t>
            </a:r>
            <a:r>
              <a:rPr lang="ru-RU" sz="3600" b="1" baseline="-25000"/>
              <a:t>2</a:t>
            </a:r>
          </a:p>
          <a:p>
            <a:r>
              <a:rPr lang="ru-RU" sz="3600" b="1">
                <a:sym typeface="Symbol" pitchFamily="18" charset="2"/>
              </a:rPr>
              <a:t>       1 0 1</a:t>
            </a:r>
            <a:r>
              <a:rPr lang="ru-RU" sz="3600" b="1" baseline="-25000"/>
              <a:t>2</a:t>
            </a:r>
          </a:p>
        </p:txBody>
      </p:sp>
      <p:sp>
        <p:nvSpPr>
          <p:cNvPr id="40997" name="Rectangle 37"/>
          <p:cNvSpPr>
            <a:spLocks noChangeArrowheads="1"/>
          </p:cNvSpPr>
          <p:nvPr/>
        </p:nvSpPr>
        <p:spPr bwMode="auto">
          <a:xfrm>
            <a:off x="431800" y="3500438"/>
            <a:ext cx="32750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         1 0 1 0 1</a:t>
            </a:r>
            <a:r>
              <a:rPr lang="ru-RU" sz="3600" b="1" baseline="-25000">
                <a:solidFill>
                  <a:srgbClr val="FF0000"/>
                </a:solidFill>
              </a:rPr>
              <a:t>2</a:t>
            </a:r>
          </a:p>
          <a:p>
            <a:r>
              <a:rPr lang="ru-RU" sz="3600" b="1">
                <a:sym typeface="Symbol" pitchFamily="18" charset="2"/>
              </a:rPr>
              <a:t>+</a:t>
            </a:r>
            <a:r>
              <a:rPr lang="ru-RU" sz="3600" b="1"/>
              <a:t> 1 0 1 0 1</a:t>
            </a:r>
            <a:r>
              <a:rPr lang="ru-RU" sz="3600" b="1" baseline="-25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0998" name="Line 38"/>
          <p:cNvSpPr>
            <a:spLocks noChangeShapeType="1"/>
          </p:cNvSpPr>
          <p:nvPr/>
        </p:nvSpPr>
        <p:spPr bwMode="auto">
          <a:xfrm>
            <a:off x="719138" y="3500438"/>
            <a:ext cx="34226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00" name="Rectangle 40"/>
          <p:cNvSpPr>
            <a:spLocks noChangeArrowheads="1"/>
          </p:cNvSpPr>
          <p:nvPr/>
        </p:nvSpPr>
        <p:spPr bwMode="auto">
          <a:xfrm>
            <a:off x="827088" y="4833938"/>
            <a:ext cx="28940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1 1 0 1 0 0 1</a:t>
            </a:r>
            <a:r>
              <a:rPr lang="ru-RU" sz="3600" b="1" baseline="-25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1001" name="Line 41"/>
          <p:cNvSpPr>
            <a:spLocks noChangeShapeType="1"/>
          </p:cNvSpPr>
          <p:nvPr/>
        </p:nvSpPr>
        <p:spPr bwMode="auto">
          <a:xfrm>
            <a:off x="539750" y="4760913"/>
            <a:ext cx="34226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02" name="Rectangle 42"/>
          <p:cNvSpPr>
            <a:spLocks noChangeArrowheads="1"/>
          </p:cNvSpPr>
          <p:nvPr/>
        </p:nvSpPr>
        <p:spPr bwMode="auto">
          <a:xfrm>
            <a:off x="4464050" y="2097088"/>
            <a:ext cx="25130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   1 0 1 0 1</a:t>
            </a:r>
            <a:r>
              <a:rPr lang="ru-RU" sz="3600" b="1" baseline="-25000"/>
              <a:t>2</a:t>
            </a:r>
          </a:p>
          <a:p>
            <a:r>
              <a:rPr lang="ru-RU" sz="3600" b="1">
                <a:sym typeface="Symbol" pitchFamily="18" charset="2"/>
              </a:rPr>
              <a:t>–    1 1 1</a:t>
            </a:r>
            <a:r>
              <a:rPr lang="ru-RU" sz="3600" b="1" baseline="-25000"/>
              <a:t>2</a:t>
            </a: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7019925" y="2168525"/>
            <a:ext cx="1476375" cy="1116013"/>
            <a:chOff x="4422" y="1366"/>
            <a:chExt cx="930" cy="703"/>
          </a:xfrm>
        </p:grpSpPr>
        <p:sp>
          <p:nvSpPr>
            <p:cNvPr id="21529" name="Line 43"/>
            <p:cNvSpPr>
              <a:spLocks noChangeShapeType="1"/>
            </p:cNvSpPr>
            <p:nvPr/>
          </p:nvSpPr>
          <p:spPr bwMode="auto">
            <a:xfrm>
              <a:off x="4422" y="1366"/>
              <a:ext cx="0" cy="70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30" name="Line 44"/>
            <p:cNvSpPr>
              <a:spLocks noChangeShapeType="1"/>
            </p:cNvSpPr>
            <p:nvPr/>
          </p:nvSpPr>
          <p:spPr bwMode="auto">
            <a:xfrm>
              <a:off x="4422" y="1706"/>
              <a:ext cx="93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007" name="Rectangle 47"/>
          <p:cNvSpPr>
            <a:spLocks noChangeArrowheads="1"/>
          </p:cNvSpPr>
          <p:nvPr/>
        </p:nvSpPr>
        <p:spPr bwMode="auto">
          <a:xfrm>
            <a:off x="7056438" y="2097088"/>
            <a:ext cx="13700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ym typeface="Symbol" pitchFamily="18" charset="2"/>
              </a:rPr>
              <a:t>1 1</a:t>
            </a:r>
            <a:r>
              <a:rPr lang="en-US" sz="3600" b="1">
                <a:sym typeface="Symbol" pitchFamily="18" charset="2"/>
              </a:rPr>
              <a:t> 1</a:t>
            </a:r>
            <a:r>
              <a:rPr lang="en-US" sz="3600" b="1" baseline="-25000">
                <a:sym typeface="Symbol" pitchFamily="18" charset="2"/>
              </a:rPr>
              <a:t>2</a:t>
            </a:r>
            <a:endParaRPr lang="ru-RU" sz="3600" b="1" baseline="-25000">
              <a:sym typeface="Symbol" pitchFamily="18" charset="2"/>
            </a:endParaRPr>
          </a:p>
        </p:txBody>
      </p:sp>
      <p:sp>
        <p:nvSpPr>
          <p:cNvPr id="41008" name="Rectangle 48"/>
          <p:cNvSpPr>
            <a:spLocks noChangeArrowheads="1"/>
          </p:cNvSpPr>
          <p:nvPr/>
        </p:nvSpPr>
        <p:spPr bwMode="auto">
          <a:xfrm>
            <a:off x="7092950" y="2744788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1</a:t>
            </a:r>
          </a:p>
        </p:txBody>
      </p:sp>
      <p:grpSp>
        <p:nvGrpSpPr>
          <p:cNvPr id="3" name="Group 59"/>
          <p:cNvGrpSpPr>
            <a:grpSpLocks/>
          </p:cNvGrpSpPr>
          <p:nvPr/>
        </p:nvGrpSpPr>
        <p:grpSpPr bwMode="auto">
          <a:xfrm>
            <a:off x="7451725" y="2744788"/>
            <a:ext cx="606425" cy="673100"/>
            <a:chOff x="4694" y="1729"/>
            <a:chExt cx="382" cy="424"/>
          </a:xfrm>
        </p:grpSpPr>
        <p:sp>
          <p:nvSpPr>
            <p:cNvPr id="21527" name="Rectangle 49"/>
            <p:cNvSpPr>
              <a:spLocks noChangeArrowheads="1"/>
            </p:cNvSpPr>
            <p:nvPr/>
          </p:nvSpPr>
          <p:spPr bwMode="auto">
            <a:xfrm>
              <a:off x="4694" y="1729"/>
              <a:ext cx="27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600" b="1"/>
                <a:t>1</a:t>
              </a:r>
            </a:p>
          </p:txBody>
        </p:sp>
        <p:sp>
          <p:nvSpPr>
            <p:cNvPr id="21528" name="Rectangle 50"/>
            <p:cNvSpPr>
              <a:spLocks noChangeArrowheads="1"/>
            </p:cNvSpPr>
            <p:nvPr/>
          </p:nvSpPr>
          <p:spPr bwMode="auto">
            <a:xfrm>
              <a:off x="4853" y="1865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600" b="1" baseline="-2500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41011" name="Line 51"/>
          <p:cNvSpPr>
            <a:spLocks noChangeShapeType="1"/>
          </p:cNvSpPr>
          <p:nvPr/>
        </p:nvSpPr>
        <p:spPr bwMode="auto">
          <a:xfrm>
            <a:off x="4895850" y="3321050"/>
            <a:ext cx="20542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13" name="Rectangle 53"/>
          <p:cNvSpPr>
            <a:spLocks noChangeArrowheads="1"/>
          </p:cNvSpPr>
          <p:nvPr/>
        </p:nvSpPr>
        <p:spPr bwMode="auto">
          <a:xfrm>
            <a:off x="5219700" y="3321050"/>
            <a:ext cx="17510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ym typeface="Symbol" pitchFamily="18" charset="2"/>
              </a:rPr>
              <a:t>   </a:t>
            </a:r>
            <a:r>
              <a:rPr lang="ru-RU" sz="3600" b="1">
                <a:sym typeface="Symbol" pitchFamily="18" charset="2"/>
              </a:rPr>
              <a:t>1 1</a:t>
            </a:r>
            <a:r>
              <a:rPr lang="en-US" sz="3600" b="1">
                <a:sym typeface="Symbol" pitchFamily="18" charset="2"/>
              </a:rPr>
              <a:t> 1</a:t>
            </a:r>
            <a:r>
              <a:rPr lang="en-US" sz="3600" b="1" baseline="-25000">
                <a:sym typeface="Symbol" pitchFamily="18" charset="2"/>
              </a:rPr>
              <a:t>2</a:t>
            </a:r>
          </a:p>
          <a:p>
            <a:r>
              <a:rPr lang="ru-RU" sz="3600" b="1">
                <a:sym typeface="Symbol" pitchFamily="18" charset="2"/>
              </a:rPr>
              <a:t>– 1 1</a:t>
            </a:r>
            <a:r>
              <a:rPr lang="en-US" sz="3600" b="1">
                <a:sym typeface="Symbol" pitchFamily="18" charset="2"/>
              </a:rPr>
              <a:t> 1</a:t>
            </a:r>
            <a:r>
              <a:rPr lang="en-US" sz="3600" b="1" baseline="-25000">
                <a:sym typeface="Symbol" pitchFamily="18" charset="2"/>
              </a:rPr>
              <a:t>2</a:t>
            </a:r>
            <a:endParaRPr lang="ru-RU" sz="3600" b="1" baseline="-25000">
              <a:sym typeface="Symbol" pitchFamily="18" charset="2"/>
            </a:endParaRPr>
          </a:p>
        </p:txBody>
      </p:sp>
      <p:sp>
        <p:nvSpPr>
          <p:cNvPr id="41014" name="Line 54"/>
          <p:cNvSpPr>
            <a:spLocks noChangeShapeType="1"/>
          </p:cNvSpPr>
          <p:nvPr/>
        </p:nvSpPr>
        <p:spPr bwMode="auto">
          <a:xfrm>
            <a:off x="5040313" y="4545013"/>
            <a:ext cx="20542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16" name="Rectangle 56"/>
          <p:cNvSpPr>
            <a:spLocks noChangeArrowheads="1"/>
          </p:cNvSpPr>
          <p:nvPr/>
        </p:nvSpPr>
        <p:spPr bwMode="auto">
          <a:xfrm>
            <a:off x="6408738" y="4545013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0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09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1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1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1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1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1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1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1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1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41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41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1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1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41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8" grpId="0" animBg="1"/>
      <p:bldP spid="41017" grpId="0" animBg="1"/>
      <p:bldP spid="40964" grpId="0" animBg="1"/>
      <p:bldP spid="40965" grpId="0" animBg="1"/>
      <p:bldP spid="40996" grpId="0"/>
      <p:bldP spid="40997" grpId="0" build="p"/>
      <p:bldP spid="40998" grpId="0" animBg="1"/>
      <p:bldP spid="41000" grpId="0"/>
      <p:bldP spid="41001" grpId="0" animBg="1"/>
      <p:bldP spid="41002" grpId="0" build="p"/>
      <p:bldP spid="41007" grpId="0"/>
      <p:bldP spid="41008" grpId="0"/>
      <p:bldP spid="41011" grpId="0" animBg="1"/>
      <p:bldP spid="41013" grpId="0" build="p"/>
      <p:bldP spid="41014" grpId="0" animBg="1"/>
      <p:bldP spid="410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F1C63A-AE46-4190-81BE-37EC4C7726D2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22531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Плюсы и минусы двоичной системы</a:t>
            </a:r>
          </a:p>
        </p:txBody>
      </p:sp>
      <p:grpSp>
        <p:nvGrpSpPr>
          <p:cNvPr id="2" name="Group 6"/>
          <p:cNvGrpSpPr>
            <a:grpSpLocks noChangeAspect="1"/>
          </p:cNvGrpSpPr>
          <p:nvPr/>
        </p:nvGrpSpPr>
        <p:grpSpPr bwMode="auto">
          <a:xfrm>
            <a:off x="431800" y="981075"/>
            <a:ext cx="396875" cy="396875"/>
            <a:chOff x="2816" y="2458"/>
            <a:chExt cx="1728" cy="1728"/>
          </a:xfrm>
        </p:grpSpPr>
        <p:sp>
          <p:nvSpPr>
            <p:cNvPr id="22540" name="Oval 7"/>
            <p:cNvSpPr>
              <a:spLocks noChangeAspect="1" noChangeArrowheads="1"/>
            </p:cNvSpPr>
            <p:nvPr/>
          </p:nvSpPr>
          <p:spPr bwMode="auto">
            <a:xfrm>
              <a:off x="2816" y="2458"/>
              <a:ext cx="1728" cy="172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2541" name="Group 8"/>
            <p:cNvGrpSpPr>
              <a:grpSpLocks noChangeAspect="1"/>
            </p:cNvGrpSpPr>
            <p:nvPr/>
          </p:nvGrpSpPr>
          <p:grpSpPr bwMode="auto">
            <a:xfrm>
              <a:off x="3051" y="2667"/>
              <a:ext cx="1299" cy="1299"/>
              <a:chOff x="3051" y="2667"/>
              <a:chExt cx="1299" cy="1299"/>
            </a:xfrm>
          </p:grpSpPr>
          <p:sp>
            <p:nvSpPr>
              <p:cNvPr id="22543" name="Rectangle 9"/>
              <p:cNvSpPr>
                <a:spLocks noChangeAspect="1" noChangeArrowheads="1"/>
              </p:cNvSpPr>
              <p:nvPr/>
            </p:nvSpPr>
            <p:spPr bwMode="auto">
              <a:xfrm>
                <a:off x="3051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44" name="Rectangle 10"/>
              <p:cNvSpPr>
                <a:spLocks noChangeAspect="1" noChangeArrowheads="1"/>
              </p:cNvSpPr>
              <p:nvPr/>
            </p:nvSpPr>
            <p:spPr bwMode="auto">
              <a:xfrm rot="-5400000">
                <a:off x="3057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2542" name="Freeform 11"/>
            <p:cNvSpPr>
              <a:spLocks noChangeAspect="1"/>
            </p:cNvSpPr>
            <p:nvPr/>
          </p:nvSpPr>
          <p:spPr bwMode="auto">
            <a:xfrm>
              <a:off x="3048" y="2664"/>
              <a:ext cx="1302" cy="1299"/>
            </a:xfrm>
            <a:custGeom>
              <a:avLst/>
              <a:gdLst>
                <a:gd name="T0" fmla="*/ 3 w 1302"/>
                <a:gd name="T1" fmla="*/ 438 h 1299"/>
                <a:gd name="T2" fmla="*/ 444 w 1302"/>
                <a:gd name="T3" fmla="*/ 438 h 1299"/>
                <a:gd name="T4" fmla="*/ 444 w 1302"/>
                <a:gd name="T5" fmla="*/ 0 h 1299"/>
                <a:gd name="T6" fmla="*/ 870 w 1302"/>
                <a:gd name="T7" fmla="*/ 0 h 1299"/>
                <a:gd name="T8" fmla="*/ 870 w 1302"/>
                <a:gd name="T9" fmla="*/ 441 h 1299"/>
                <a:gd name="T10" fmla="*/ 1302 w 1302"/>
                <a:gd name="T11" fmla="*/ 441 h 1299"/>
                <a:gd name="T12" fmla="*/ 1302 w 1302"/>
                <a:gd name="T13" fmla="*/ 864 h 1299"/>
                <a:gd name="T14" fmla="*/ 870 w 1302"/>
                <a:gd name="T15" fmla="*/ 864 h 1299"/>
                <a:gd name="T16" fmla="*/ 870 w 1302"/>
                <a:gd name="T17" fmla="*/ 1299 h 1299"/>
                <a:gd name="T18" fmla="*/ 447 w 1302"/>
                <a:gd name="T19" fmla="*/ 1299 h 1299"/>
                <a:gd name="T20" fmla="*/ 447 w 1302"/>
                <a:gd name="T21" fmla="*/ 867 h 1299"/>
                <a:gd name="T22" fmla="*/ 0 w 1302"/>
                <a:gd name="T23" fmla="*/ 867 h 1299"/>
                <a:gd name="T24" fmla="*/ 3 w 1302"/>
                <a:gd name="T25" fmla="*/ 438 h 129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02"/>
                <a:gd name="T40" fmla="*/ 0 h 1299"/>
                <a:gd name="T41" fmla="*/ 1302 w 1302"/>
                <a:gd name="T42" fmla="*/ 1299 h 129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02" h="1299">
                  <a:moveTo>
                    <a:pt x="3" y="438"/>
                  </a:moveTo>
                  <a:lnTo>
                    <a:pt x="444" y="438"/>
                  </a:lnTo>
                  <a:lnTo>
                    <a:pt x="444" y="0"/>
                  </a:lnTo>
                  <a:lnTo>
                    <a:pt x="870" y="0"/>
                  </a:lnTo>
                  <a:lnTo>
                    <a:pt x="870" y="441"/>
                  </a:lnTo>
                  <a:lnTo>
                    <a:pt x="1302" y="441"/>
                  </a:lnTo>
                  <a:lnTo>
                    <a:pt x="1302" y="864"/>
                  </a:lnTo>
                  <a:lnTo>
                    <a:pt x="870" y="864"/>
                  </a:lnTo>
                  <a:lnTo>
                    <a:pt x="870" y="1299"/>
                  </a:lnTo>
                  <a:lnTo>
                    <a:pt x="447" y="1299"/>
                  </a:lnTo>
                  <a:lnTo>
                    <a:pt x="447" y="867"/>
                  </a:lnTo>
                  <a:lnTo>
                    <a:pt x="0" y="867"/>
                  </a:lnTo>
                  <a:lnTo>
                    <a:pt x="3" y="43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14"/>
          <p:cNvGrpSpPr>
            <a:grpSpLocks noChangeAspect="1"/>
          </p:cNvGrpSpPr>
          <p:nvPr/>
        </p:nvGrpSpPr>
        <p:grpSpPr bwMode="auto">
          <a:xfrm>
            <a:off x="395288" y="3860800"/>
            <a:ext cx="395287" cy="395288"/>
            <a:chOff x="552" y="2523"/>
            <a:chExt cx="1728" cy="1728"/>
          </a:xfrm>
        </p:grpSpPr>
        <p:sp>
          <p:nvSpPr>
            <p:cNvPr id="22538" name="Oval 15"/>
            <p:cNvSpPr>
              <a:spLocks noChangeAspect="1" noChangeArrowheads="1"/>
            </p:cNvSpPr>
            <p:nvPr/>
          </p:nvSpPr>
          <p:spPr bwMode="auto">
            <a:xfrm>
              <a:off x="552" y="2523"/>
              <a:ext cx="1728" cy="172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39" name="Rectangle 16"/>
            <p:cNvSpPr>
              <a:spLocks noChangeAspect="1" noChangeArrowheads="1"/>
            </p:cNvSpPr>
            <p:nvPr/>
          </p:nvSpPr>
          <p:spPr bwMode="auto">
            <a:xfrm>
              <a:off x="774" y="3183"/>
              <a:ext cx="1299" cy="4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8931" name="Rectangle 19"/>
          <p:cNvSpPr>
            <a:spLocks noChangeArrowheads="1"/>
          </p:cNvSpPr>
          <p:nvPr/>
        </p:nvSpPr>
        <p:spPr bwMode="auto">
          <a:xfrm>
            <a:off x="900113" y="944563"/>
            <a:ext cx="795813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1463" indent="-271463">
              <a:buFontTx/>
              <a:buChar char="•"/>
            </a:pPr>
            <a:r>
              <a:rPr lang="ru-RU" sz="2400"/>
              <a:t>нужны технические устройства только с </a:t>
            </a:r>
            <a:r>
              <a:rPr lang="ru-RU" sz="2400" b="1"/>
              <a:t>двумя устойчивыми состояниями</a:t>
            </a:r>
            <a:r>
              <a:rPr lang="ru-RU" sz="2400"/>
              <a:t> (есть ток — нет тока, намагничен — не намагничен и т.п.); </a:t>
            </a:r>
          </a:p>
          <a:p>
            <a:pPr marL="271463" indent="-271463">
              <a:buFontTx/>
              <a:buChar char="•"/>
            </a:pPr>
            <a:r>
              <a:rPr lang="ru-RU" sz="2400" b="1"/>
              <a:t>надежность</a:t>
            </a:r>
            <a:r>
              <a:rPr lang="ru-RU" sz="2400"/>
              <a:t> и помехоустойчивость двоичных кодов;</a:t>
            </a:r>
          </a:p>
          <a:p>
            <a:pPr marL="271463" indent="-271463">
              <a:buFontTx/>
              <a:buChar char="•"/>
            </a:pPr>
            <a:r>
              <a:rPr lang="ru-RU" sz="2400"/>
              <a:t>выполнение операций с двоичными числами для компьютера намного проще, чем с десятичными. </a:t>
            </a:r>
          </a:p>
        </p:txBody>
      </p:sp>
      <p:sp>
        <p:nvSpPr>
          <p:cNvPr id="38932" name="Rectangle 20"/>
          <p:cNvSpPr>
            <a:spLocks noChangeArrowheads="1"/>
          </p:cNvSpPr>
          <p:nvPr/>
        </p:nvSpPr>
        <p:spPr bwMode="auto">
          <a:xfrm>
            <a:off x="900113" y="3860800"/>
            <a:ext cx="7488237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71463" indent="-271463">
              <a:spcBef>
                <a:spcPct val="20000"/>
              </a:spcBef>
              <a:buFontTx/>
              <a:buChar char="•"/>
            </a:pPr>
            <a:r>
              <a:rPr lang="ru-RU" sz="2400"/>
              <a:t>простые десятичные числа записываются в виде </a:t>
            </a:r>
            <a:r>
              <a:rPr lang="ru-RU" sz="2400" b="1"/>
              <a:t>бесконечных</a:t>
            </a:r>
            <a:r>
              <a:rPr lang="ru-RU" sz="2400"/>
              <a:t> двоичных дробей;</a:t>
            </a:r>
          </a:p>
          <a:p>
            <a:pPr marL="271463" indent="-271463">
              <a:spcBef>
                <a:spcPct val="20000"/>
              </a:spcBef>
              <a:buFontTx/>
              <a:buChar char="•"/>
            </a:pPr>
            <a:r>
              <a:rPr lang="ru-RU" sz="2400"/>
              <a:t>двоичные числа имеют </a:t>
            </a:r>
            <a:r>
              <a:rPr lang="ru-RU" sz="2400" b="1"/>
              <a:t>много разрядов;</a:t>
            </a:r>
            <a:endParaRPr lang="ru-RU" sz="2400"/>
          </a:p>
          <a:p>
            <a:pPr marL="271463" indent="-271463">
              <a:spcBef>
                <a:spcPct val="20000"/>
              </a:spcBef>
              <a:buFontTx/>
              <a:buChar char="•"/>
            </a:pPr>
            <a:r>
              <a:rPr lang="ru-RU" sz="2400"/>
              <a:t>запись числа в двоичной системе </a:t>
            </a:r>
            <a:r>
              <a:rPr lang="ru-RU" sz="2400" b="1"/>
              <a:t>однородна</a:t>
            </a:r>
            <a:r>
              <a:rPr lang="ru-RU" sz="2400"/>
              <a:t>, то есть содержит только нули и единицы; поэтому человеку сложно ее воспринимать.</a:t>
            </a:r>
          </a:p>
        </p:txBody>
      </p:sp>
      <p:sp>
        <p:nvSpPr>
          <p:cNvPr id="38933" name="AutoShape 2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3888" y="5949950"/>
            <a:ext cx="504825" cy="504825"/>
          </a:xfrm>
          <a:prstGeom prst="actionButtonHelp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8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8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8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8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31" grpId="0" build="p"/>
      <p:bldP spid="38932" grpId="0" build="p"/>
      <p:bldP spid="3893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79CA7B-47A5-4A15-89B3-7F4B9E6CCF8C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23555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Двоично-десятичная система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395288" y="835025"/>
            <a:ext cx="75041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400" b="1">
                <a:solidFill>
                  <a:schemeClr val="accent2"/>
                </a:solidFill>
              </a:rPr>
              <a:t>BCD = </a:t>
            </a:r>
            <a:r>
              <a:rPr lang="en-US" sz="2400" i="1">
                <a:solidFill>
                  <a:schemeClr val="accent2"/>
                </a:solidFill>
              </a:rPr>
              <a:t>binary coded decimals </a:t>
            </a:r>
            <a:r>
              <a:rPr lang="en-US" sz="2400"/>
              <a:t>(</a:t>
            </a:r>
            <a:r>
              <a:rPr lang="ru-RU" sz="2400"/>
              <a:t>десятичные цифры в </a:t>
            </a:r>
            <a:br>
              <a:rPr lang="ru-RU" sz="2400"/>
            </a:br>
            <a:r>
              <a:rPr lang="ru-RU" sz="2400"/>
              <a:t>      двоичном коде)</a:t>
            </a:r>
            <a:endParaRPr lang="ru-RU" sz="2400" b="1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576263" y="2203450"/>
            <a:ext cx="77549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ru-RU" sz="2800" b="1">
                <a:cs typeface="Times New Roman" pitchFamily="18" charset="0"/>
              </a:rPr>
              <a:t>9024,19 = 1001 </a:t>
            </a:r>
            <a:r>
              <a:rPr lang="ru-RU" sz="2800" b="1">
                <a:solidFill>
                  <a:srgbClr val="FF0000"/>
                </a:solidFill>
                <a:cs typeface="Times New Roman" pitchFamily="18" charset="0"/>
              </a:rPr>
              <a:t>0000</a:t>
            </a:r>
            <a:r>
              <a:rPr lang="ru-RU" sz="2800" b="1">
                <a:cs typeface="Times New Roman" pitchFamily="18" charset="0"/>
              </a:rPr>
              <a:t> 0010 </a:t>
            </a:r>
            <a:r>
              <a:rPr lang="ru-RU" sz="2800" b="1">
                <a:solidFill>
                  <a:srgbClr val="FF0000"/>
                </a:solidFill>
                <a:cs typeface="Times New Roman" pitchFamily="18" charset="0"/>
              </a:rPr>
              <a:t>0100</a:t>
            </a:r>
            <a:r>
              <a:rPr lang="ru-RU" sz="2800" b="1">
                <a:cs typeface="Times New Roman" pitchFamily="18" charset="0"/>
              </a:rPr>
              <a:t>, 0001 </a:t>
            </a:r>
            <a:r>
              <a:rPr lang="ru-RU" sz="2800" b="1">
                <a:solidFill>
                  <a:srgbClr val="FF0000"/>
                </a:solidFill>
                <a:cs typeface="Times New Roman" pitchFamily="18" charset="0"/>
              </a:rPr>
              <a:t>1001</a:t>
            </a:r>
            <a:r>
              <a:rPr lang="ru-RU" sz="2800" b="1" baseline="-30000">
                <a:cs typeface="Times New Roman" pitchFamily="18" charset="0"/>
              </a:rPr>
              <a:t>BCD</a:t>
            </a:r>
          </a:p>
        </p:txBody>
      </p:sp>
      <p:sp>
        <p:nvSpPr>
          <p:cNvPr id="23559" name="Rectangle 8"/>
          <p:cNvSpPr>
            <a:spLocks noChangeArrowheads="1"/>
          </p:cNvSpPr>
          <p:nvPr/>
        </p:nvSpPr>
        <p:spPr bwMode="auto">
          <a:xfrm>
            <a:off x="2195513" y="2708275"/>
            <a:ext cx="5508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/>
              <a:t>    </a:t>
            </a:r>
            <a:r>
              <a:rPr lang="ru-RU" sz="2800" b="1">
                <a:cs typeface="Times New Roman" pitchFamily="18" charset="0"/>
              </a:rPr>
              <a:t>9</a:t>
            </a:r>
            <a:r>
              <a:rPr lang="ru-RU" sz="2800" b="1"/>
              <a:t>       </a:t>
            </a:r>
            <a:r>
              <a:rPr lang="ru-RU" sz="2800" b="1">
                <a:solidFill>
                  <a:srgbClr val="FF0000"/>
                </a:solidFill>
                <a:cs typeface="Times New Roman" pitchFamily="18" charset="0"/>
              </a:rPr>
              <a:t>0</a:t>
            </a:r>
            <a:r>
              <a:rPr lang="ru-RU" sz="2800" b="1">
                <a:solidFill>
                  <a:srgbClr val="FF0000"/>
                </a:solidFill>
              </a:rPr>
              <a:t>       </a:t>
            </a:r>
            <a:r>
              <a:rPr lang="ru-RU" sz="2800" b="1">
                <a:cs typeface="Times New Roman" pitchFamily="18" charset="0"/>
              </a:rPr>
              <a:t>2</a:t>
            </a:r>
            <a:r>
              <a:rPr lang="ru-RU" sz="2800" b="1"/>
              <a:t>       </a:t>
            </a:r>
            <a:r>
              <a:rPr lang="ru-RU" sz="2800" b="1">
                <a:solidFill>
                  <a:srgbClr val="FF0000"/>
                </a:solidFill>
                <a:cs typeface="Times New Roman" pitchFamily="18" charset="0"/>
              </a:rPr>
              <a:t>4</a:t>
            </a:r>
            <a:r>
              <a:rPr lang="ru-RU" sz="2800" b="1">
                <a:solidFill>
                  <a:srgbClr val="FF0000"/>
                </a:solidFill>
              </a:rPr>
              <a:t>   </a:t>
            </a:r>
            <a:r>
              <a:rPr lang="ru-RU" sz="2800" b="1">
                <a:cs typeface="Times New Roman" pitchFamily="18" charset="0"/>
              </a:rPr>
              <a:t>,</a:t>
            </a:r>
            <a:r>
              <a:rPr lang="ru-RU" sz="2800" b="1"/>
              <a:t>    </a:t>
            </a:r>
            <a:r>
              <a:rPr lang="ru-RU" sz="2800" b="1">
                <a:cs typeface="Times New Roman" pitchFamily="18" charset="0"/>
              </a:rPr>
              <a:t>1</a:t>
            </a:r>
            <a:r>
              <a:rPr lang="ru-RU" sz="2800" b="1"/>
              <a:t>       </a:t>
            </a:r>
            <a:r>
              <a:rPr lang="ru-RU" sz="2800" b="1">
                <a:solidFill>
                  <a:srgbClr val="FF0000"/>
                </a:solidFill>
                <a:cs typeface="Times New Roman" pitchFamily="18" charset="0"/>
              </a:rPr>
              <a:t>9</a:t>
            </a:r>
          </a:p>
        </p:txBody>
      </p:sp>
      <p:sp>
        <p:nvSpPr>
          <p:cNvPr id="23560" name="Rectangle 9"/>
          <p:cNvSpPr>
            <a:spLocks noChangeArrowheads="1"/>
          </p:cNvSpPr>
          <p:nvPr/>
        </p:nvSpPr>
        <p:spPr bwMode="auto">
          <a:xfrm>
            <a:off x="647700" y="3522663"/>
            <a:ext cx="6762750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2800" b="1"/>
              <a:t>      1 0101 0011, 0111 1</a:t>
            </a:r>
            <a:r>
              <a:rPr lang="ru-RU" sz="2800" b="1" baseline="-25000"/>
              <a:t>BCD</a:t>
            </a:r>
            <a:r>
              <a:rPr lang="ru-RU" sz="2800" b="1"/>
              <a:t> = </a:t>
            </a:r>
            <a:br>
              <a:rPr lang="ru-RU" sz="2800" b="1"/>
            </a:br>
            <a:r>
              <a:rPr lang="ru-RU" sz="2800" b="1">
                <a:solidFill>
                  <a:srgbClr val="FF0000"/>
                </a:solidFill>
              </a:rPr>
              <a:t>0001</a:t>
            </a:r>
            <a:r>
              <a:rPr lang="ru-RU" sz="2800" b="1"/>
              <a:t> 0101 </a:t>
            </a:r>
            <a:r>
              <a:rPr lang="ru-RU" sz="2800" b="1">
                <a:solidFill>
                  <a:srgbClr val="FF0000"/>
                </a:solidFill>
              </a:rPr>
              <a:t>0011</a:t>
            </a:r>
            <a:r>
              <a:rPr lang="ru-RU" sz="2800" b="1"/>
              <a:t>, 0111 </a:t>
            </a:r>
            <a:r>
              <a:rPr lang="ru-RU" sz="2800" b="1">
                <a:solidFill>
                  <a:srgbClr val="FF0000"/>
                </a:solidFill>
              </a:rPr>
              <a:t>1000 </a:t>
            </a:r>
            <a:r>
              <a:rPr lang="ru-RU" sz="2800" b="1" baseline="-25000"/>
              <a:t>BCD</a:t>
            </a:r>
            <a:r>
              <a:rPr lang="ru-RU" sz="2800" b="1"/>
              <a:t> = </a:t>
            </a:r>
            <a:r>
              <a:rPr lang="ru-RU" sz="2800" b="1">
                <a:solidFill>
                  <a:srgbClr val="FF0000"/>
                </a:solidFill>
              </a:rPr>
              <a:t>1</a:t>
            </a:r>
            <a:r>
              <a:rPr lang="ru-RU" sz="2800" b="1"/>
              <a:t>5</a:t>
            </a:r>
            <a:r>
              <a:rPr lang="ru-RU" sz="2800" b="1">
                <a:solidFill>
                  <a:srgbClr val="FF0000"/>
                </a:solidFill>
              </a:rPr>
              <a:t>3</a:t>
            </a:r>
            <a:r>
              <a:rPr lang="ru-RU" sz="2800" b="1"/>
              <a:t>,7</a:t>
            </a:r>
            <a:r>
              <a:rPr lang="ru-RU" sz="28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395288" y="1628775"/>
            <a:ext cx="1655762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</a:rPr>
              <a:t>10 </a:t>
            </a:r>
            <a:r>
              <a:rPr lang="ru-RU" sz="2400" b="1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en-US" sz="2400" b="1">
                <a:solidFill>
                  <a:schemeClr val="accent2"/>
                </a:solidFill>
                <a:sym typeface="Symbol" pitchFamily="18" charset="2"/>
              </a:rPr>
              <a:t>BCD</a:t>
            </a:r>
            <a:endParaRPr lang="ru-RU" sz="2400" b="1">
              <a:solidFill>
                <a:schemeClr val="accent2"/>
              </a:solidFill>
            </a:endParaRP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431800" y="3033713"/>
            <a:ext cx="1655763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accent2"/>
                </a:solidFill>
              </a:rPr>
              <a:t>BCD</a:t>
            </a:r>
            <a:r>
              <a:rPr lang="ru-RU" sz="2400" b="1">
                <a:solidFill>
                  <a:schemeClr val="accent2"/>
                </a:solidFill>
              </a:rPr>
              <a:t> </a:t>
            </a:r>
            <a:r>
              <a:rPr lang="ru-RU" sz="2400" b="1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en-US" sz="2400" b="1">
                <a:solidFill>
                  <a:schemeClr val="accent2"/>
                </a:solidFill>
                <a:sym typeface="Symbol" pitchFamily="18" charset="2"/>
              </a:rPr>
              <a:t>10</a:t>
            </a:r>
            <a:endParaRPr lang="ru-RU" sz="2400" b="1">
              <a:solidFill>
                <a:schemeClr val="accent2"/>
              </a:solidFill>
            </a:endParaRPr>
          </a:p>
        </p:txBody>
      </p:sp>
      <p:sp>
        <p:nvSpPr>
          <p:cNvPr id="23563" name="Rectangle 13"/>
          <p:cNvSpPr>
            <a:spLocks noChangeArrowheads="1"/>
          </p:cNvSpPr>
          <p:nvPr/>
        </p:nvSpPr>
        <p:spPr bwMode="auto">
          <a:xfrm>
            <a:off x="1223963" y="5481638"/>
            <a:ext cx="63039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ru-RU" sz="2800" b="1">
                <a:cs typeface="Times New Roman" pitchFamily="18" charset="0"/>
              </a:rPr>
              <a:t>10101,1 </a:t>
            </a:r>
            <a:r>
              <a:rPr lang="ru-RU" sz="2800" b="1" baseline="-30000">
                <a:cs typeface="Times New Roman" pitchFamily="18" charset="0"/>
              </a:rPr>
              <a:t>BCD</a:t>
            </a:r>
            <a:r>
              <a:rPr lang="ru-RU" sz="2800" b="1">
                <a:cs typeface="Times New Roman" pitchFamily="18" charset="0"/>
              </a:rPr>
              <a:t>  = </a:t>
            </a:r>
            <a:r>
              <a:rPr lang="ru-RU" sz="2800" b="1">
                <a:solidFill>
                  <a:srgbClr val="FF0000"/>
                </a:solidFill>
                <a:cs typeface="Times New Roman" pitchFamily="18" charset="0"/>
              </a:rPr>
              <a:t>15,8</a:t>
            </a:r>
            <a:endParaRPr lang="ru-RU" sz="2800">
              <a:solidFill>
                <a:srgbClr val="FF0000"/>
              </a:solidFill>
            </a:endParaRPr>
          </a:p>
          <a:p>
            <a:pPr algn="just" eaLnBrk="0" hangingPunct="0"/>
            <a:r>
              <a:rPr lang="ru-RU" sz="2800" b="1">
                <a:cs typeface="Times New Roman" pitchFamily="18" charset="0"/>
              </a:rPr>
              <a:t>10101,1 </a:t>
            </a:r>
            <a:r>
              <a:rPr lang="ru-RU" sz="2800" b="1" baseline="-30000">
                <a:cs typeface="Times New Roman" pitchFamily="18" charset="0"/>
              </a:rPr>
              <a:t>2</a:t>
            </a:r>
            <a:r>
              <a:rPr lang="ru-RU" sz="2800" b="1">
                <a:cs typeface="Times New Roman" pitchFamily="18" charset="0"/>
              </a:rPr>
              <a:t>      = 16 + 4 + 1 + 0,5 = </a:t>
            </a:r>
            <a:r>
              <a:rPr lang="ru-RU" sz="2800" b="1">
                <a:solidFill>
                  <a:srgbClr val="FF0000"/>
                </a:solidFill>
                <a:cs typeface="Times New Roman" pitchFamily="18" charset="0"/>
              </a:rPr>
              <a:t>21,5</a:t>
            </a:r>
            <a:r>
              <a:rPr lang="ru-RU" sz="2800">
                <a:solidFill>
                  <a:srgbClr val="FF0000"/>
                </a:solidFill>
              </a:rPr>
              <a:t> </a:t>
            </a:r>
          </a:p>
        </p:txBody>
      </p:sp>
      <p:grpSp>
        <p:nvGrpSpPr>
          <p:cNvPr id="23564" name="Group 17"/>
          <p:cNvGrpSpPr>
            <a:grpSpLocks/>
          </p:cNvGrpSpPr>
          <p:nvPr/>
        </p:nvGrpSpPr>
        <p:grpSpPr bwMode="auto">
          <a:xfrm>
            <a:off x="503238" y="4797425"/>
            <a:ext cx="8172450" cy="663575"/>
            <a:chOff x="317" y="2976"/>
            <a:chExt cx="5148" cy="418"/>
          </a:xfrm>
        </p:grpSpPr>
        <p:sp>
          <p:nvSpPr>
            <p:cNvPr id="23565" name="Text Box 15"/>
            <p:cNvSpPr txBox="1">
              <a:spLocks noChangeArrowheads="1"/>
            </p:cNvSpPr>
            <p:nvPr/>
          </p:nvSpPr>
          <p:spPr bwMode="auto">
            <a:xfrm>
              <a:off x="611" y="3043"/>
              <a:ext cx="4854" cy="304"/>
            </a:xfrm>
            <a:prstGeom prst="rect">
              <a:avLst/>
            </a:prstGeom>
            <a:solidFill>
              <a:srgbClr val="D1D1FF"/>
            </a:solidFill>
            <a:ln w="25400">
              <a:solidFill>
                <a:srgbClr val="00008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2400" b="1"/>
                <a:t>  Запись числа в </a:t>
              </a:r>
              <a:r>
                <a:rPr lang="en-US" sz="2400" b="1"/>
                <a:t>BCD </a:t>
              </a:r>
              <a:r>
                <a:rPr lang="ru-RU" sz="2400" b="1"/>
                <a:t>не совпадает с двоичной!</a:t>
              </a:r>
            </a:p>
          </p:txBody>
        </p:sp>
        <p:sp>
          <p:nvSpPr>
            <p:cNvPr id="23566" name="Oval 16"/>
            <p:cNvSpPr>
              <a:spLocks noChangeArrowheads="1"/>
            </p:cNvSpPr>
            <p:nvPr/>
          </p:nvSpPr>
          <p:spPr bwMode="auto">
            <a:xfrm>
              <a:off x="317" y="2976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4400" b="1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  <a:endParaRPr lang="ru-RU" sz="4400" b="1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511300"/>
            <a:ext cx="8723313" cy="1508125"/>
          </a:xfrm>
        </p:spPr>
        <p:txBody>
          <a:bodyPr/>
          <a:lstStyle/>
          <a:p>
            <a:pPr eaLnBrk="1" hangingPunct="1"/>
            <a:r>
              <a:rPr lang="ru-RU" sz="7200" b="1">
                <a:solidFill>
                  <a:schemeClr val="accent2"/>
                </a:solidFill>
              </a:rPr>
              <a:t>Системы счисления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74675" y="4378325"/>
            <a:ext cx="8369300" cy="1397000"/>
          </a:xfrm>
          <a:noFill/>
        </p:spPr>
        <p:txBody>
          <a:bodyPr/>
          <a:lstStyle/>
          <a:p>
            <a:pPr marL="1976438" indent="-1976438" algn="l" eaLnBrk="1" hangingPunct="1">
              <a:lnSpc>
                <a:spcPct val="80000"/>
              </a:lnSpc>
            </a:pPr>
            <a:r>
              <a:rPr lang="ru-RU" sz="4000" b="1"/>
              <a:t>Тема 3. Восьмеричная </a:t>
            </a:r>
            <a:br>
              <a:rPr lang="en-US" sz="4000" b="1"/>
            </a:br>
            <a:r>
              <a:rPr lang="ru-RU" sz="4000" b="1"/>
              <a:t>система счисления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CB962F-FCC8-4639-A600-0F1523123F66}" type="slidenum">
              <a:rPr lang="ru-RU" smtClean="0"/>
              <a:pPr/>
              <a:t>25</a:t>
            </a:fld>
            <a:endParaRPr lang="ru-RU"/>
          </a:p>
        </p:txBody>
      </p:sp>
      <p:sp>
        <p:nvSpPr>
          <p:cNvPr id="25603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Восьмеричная система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395288" y="836613"/>
            <a:ext cx="49371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ru-RU" sz="2400" b="1"/>
              <a:t>Основание</a:t>
            </a:r>
            <a:r>
              <a:rPr lang="ru-RU" sz="2400"/>
              <a:t> (количество цифр): </a:t>
            </a:r>
            <a:r>
              <a:rPr lang="en-US" sz="2400" b="1"/>
              <a:t>8</a:t>
            </a:r>
            <a:endParaRPr lang="ru-RU" sz="2400" b="1"/>
          </a:p>
          <a:p>
            <a:pPr eaLnBrk="0" hangingPunct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ru-RU" sz="2400" b="1"/>
              <a:t>Алфавит: </a:t>
            </a:r>
            <a:r>
              <a:rPr lang="en-US" sz="2400"/>
              <a:t>0, 1</a:t>
            </a:r>
            <a:r>
              <a:rPr lang="ru-RU" sz="2400"/>
              <a:t>, 2</a:t>
            </a:r>
            <a:r>
              <a:rPr lang="en-US" sz="2400"/>
              <a:t>, 3, 4, 5, 6, 7</a:t>
            </a:r>
            <a:endParaRPr lang="ru-RU" sz="2400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539750" y="2060575"/>
            <a:ext cx="1163638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</a:rPr>
              <a:t>10 </a:t>
            </a:r>
            <a:r>
              <a:rPr lang="ru-RU" sz="2400" b="1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ru-RU" sz="2400" b="1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611188" y="4437063"/>
            <a:ext cx="1163637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</a:rPr>
              <a:t>8 </a:t>
            </a:r>
            <a:r>
              <a:rPr lang="ru-RU" sz="2400" b="1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ru-RU" sz="2400" b="1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2124075" y="2097088"/>
            <a:ext cx="693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100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268538" y="2133600"/>
            <a:ext cx="1295400" cy="1177925"/>
            <a:chOff x="1429" y="1344"/>
            <a:chExt cx="816" cy="742"/>
          </a:xfrm>
        </p:grpSpPr>
        <p:grpSp>
          <p:nvGrpSpPr>
            <p:cNvPr id="25637" name="Group 9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25642" name="Group 10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25644" name="Line 11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45" name="Line 12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5643" name="Rectangle 13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/>
                  <a:t>8</a:t>
                </a:r>
              </a:p>
            </p:txBody>
          </p:sp>
        </p:grpSp>
        <p:sp>
          <p:nvSpPr>
            <p:cNvPr id="25638" name="Rectangle 14"/>
            <p:cNvSpPr>
              <a:spLocks noChangeArrowheads="1"/>
            </p:cNvSpPr>
            <p:nvPr/>
          </p:nvSpPr>
          <p:spPr bwMode="auto">
            <a:xfrm>
              <a:off x="1837" y="1616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12</a:t>
              </a:r>
            </a:p>
          </p:txBody>
        </p:sp>
        <p:sp>
          <p:nvSpPr>
            <p:cNvPr id="25639" name="Rectangle 15"/>
            <p:cNvSpPr>
              <a:spLocks noChangeArrowheads="1"/>
            </p:cNvSpPr>
            <p:nvPr/>
          </p:nvSpPr>
          <p:spPr bwMode="auto">
            <a:xfrm>
              <a:off x="1429" y="1525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96</a:t>
              </a:r>
            </a:p>
          </p:txBody>
        </p:sp>
        <p:sp>
          <p:nvSpPr>
            <p:cNvPr id="25640" name="Line 16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049" name="Rectangle 17"/>
            <p:cNvSpPr>
              <a:spLocks noChangeArrowheads="1"/>
            </p:cNvSpPr>
            <p:nvPr/>
          </p:nvSpPr>
          <p:spPr bwMode="auto">
            <a:xfrm>
              <a:off x="1519" y="1842"/>
              <a:ext cx="175" cy="24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pPr>
                <a:defRPr/>
              </a:pPr>
              <a:r>
                <a:rPr lang="ru-RU" sz="2400"/>
                <a:t>4</a:t>
              </a:r>
            </a:p>
          </p:txBody>
        </p:sp>
      </p:grpSp>
      <p:grpSp>
        <p:nvGrpSpPr>
          <p:cNvPr id="5" name="Group 67"/>
          <p:cNvGrpSpPr>
            <a:grpSpLocks/>
          </p:cNvGrpSpPr>
          <p:nvPr/>
        </p:nvGrpSpPr>
        <p:grpSpPr bwMode="auto">
          <a:xfrm>
            <a:off x="2843213" y="2565400"/>
            <a:ext cx="1295400" cy="1179513"/>
            <a:chOff x="1791" y="1616"/>
            <a:chExt cx="816" cy="743"/>
          </a:xfrm>
        </p:grpSpPr>
        <p:grpSp>
          <p:nvGrpSpPr>
            <p:cNvPr id="25628" name="Group 19"/>
            <p:cNvGrpSpPr>
              <a:grpSpLocks/>
            </p:cNvGrpSpPr>
            <p:nvPr/>
          </p:nvGrpSpPr>
          <p:grpSpPr bwMode="auto">
            <a:xfrm>
              <a:off x="2153" y="1616"/>
              <a:ext cx="454" cy="499"/>
              <a:chOff x="1791" y="1344"/>
              <a:chExt cx="454" cy="499"/>
            </a:xfrm>
          </p:grpSpPr>
          <p:grpSp>
            <p:nvGrpSpPr>
              <p:cNvPr id="25633" name="Group 20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25635" name="Line 21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36" name="Line 22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5634" name="Rectangle 23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/>
                  <a:t>8</a:t>
                </a:r>
              </a:p>
            </p:txBody>
          </p:sp>
        </p:grpSp>
        <p:sp>
          <p:nvSpPr>
            <p:cNvPr id="25629" name="Rectangle 24"/>
            <p:cNvSpPr>
              <a:spLocks noChangeArrowheads="1"/>
            </p:cNvSpPr>
            <p:nvPr/>
          </p:nvSpPr>
          <p:spPr bwMode="auto">
            <a:xfrm>
              <a:off x="2199" y="18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1</a:t>
              </a:r>
            </a:p>
          </p:txBody>
        </p:sp>
        <p:sp>
          <p:nvSpPr>
            <p:cNvPr id="25630" name="Rectangle 25"/>
            <p:cNvSpPr>
              <a:spLocks noChangeArrowheads="1"/>
            </p:cNvSpPr>
            <p:nvPr/>
          </p:nvSpPr>
          <p:spPr bwMode="auto">
            <a:xfrm>
              <a:off x="1791" y="1797"/>
              <a:ext cx="3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   8</a:t>
              </a:r>
            </a:p>
          </p:txBody>
        </p:sp>
        <p:sp>
          <p:nvSpPr>
            <p:cNvPr id="25631" name="Line 26"/>
            <p:cNvSpPr>
              <a:spLocks noChangeShapeType="1"/>
            </p:cNvSpPr>
            <p:nvPr/>
          </p:nvSpPr>
          <p:spPr bwMode="auto">
            <a:xfrm>
              <a:off x="1836" y="2069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059" name="Rectangle 27"/>
            <p:cNvSpPr>
              <a:spLocks noChangeArrowheads="1"/>
            </p:cNvSpPr>
            <p:nvPr/>
          </p:nvSpPr>
          <p:spPr bwMode="auto">
            <a:xfrm>
              <a:off x="1950" y="2115"/>
              <a:ext cx="175" cy="24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pPr>
                <a:defRPr/>
              </a:pPr>
              <a:r>
                <a:rPr lang="ru-RU" sz="2400"/>
                <a:t>4</a:t>
              </a:r>
            </a:p>
          </p:txBody>
        </p:sp>
      </p:grpSp>
      <p:grpSp>
        <p:nvGrpSpPr>
          <p:cNvPr id="8" name="Group 48"/>
          <p:cNvGrpSpPr>
            <a:grpSpLocks/>
          </p:cNvGrpSpPr>
          <p:nvPr/>
        </p:nvGrpSpPr>
        <p:grpSpPr bwMode="auto">
          <a:xfrm>
            <a:off x="3419475" y="2997200"/>
            <a:ext cx="1295400" cy="1177925"/>
            <a:chOff x="1429" y="1344"/>
            <a:chExt cx="816" cy="742"/>
          </a:xfrm>
        </p:grpSpPr>
        <p:grpSp>
          <p:nvGrpSpPr>
            <p:cNvPr id="25619" name="Group 49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25624" name="Group 50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25626" name="Line 51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27" name="Line 52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5625" name="Rectangle 53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/>
                  <a:t>8</a:t>
                </a:r>
              </a:p>
            </p:txBody>
          </p:sp>
        </p:grpSp>
        <p:sp>
          <p:nvSpPr>
            <p:cNvPr id="25620" name="Rectangle 54"/>
            <p:cNvSpPr>
              <a:spLocks noChangeArrowheads="1"/>
            </p:cNvSpPr>
            <p:nvPr/>
          </p:nvSpPr>
          <p:spPr bwMode="auto">
            <a:xfrm>
              <a:off x="1837" y="161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0</a:t>
              </a:r>
            </a:p>
          </p:txBody>
        </p:sp>
        <p:sp>
          <p:nvSpPr>
            <p:cNvPr id="25621" name="Rectangle 55"/>
            <p:cNvSpPr>
              <a:spLocks noChangeArrowheads="1"/>
            </p:cNvSpPr>
            <p:nvPr/>
          </p:nvSpPr>
          <p:spPr bwMode="auto">
            <a:xfrm>
              <a:off x="1429" y="1525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 0</a:t>
              </a:r>
            </a:p>
          </p:txBody>
        </p:sp>
        <p:sp>
          <p:nvSpPr>
            <p:cNvPr id="25622" name="Line 56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089" name="Rectangle 57"/>
            <p:cNvSpPr>
              <a:spLocks noChangeArrowheads="1"/>
            </p:cNvSpPr>
            <p:nvPr/>
          </p:nvSpPr>
          <p:spPr bwMode="auto">
            <a:xfrm>
              <a:off x="1519" y="1842"/>
              <a:ext cx="175" cy="24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pPr>
                <a:defRPr/>
              </a:pPr>
              <a:r>
                <a:rPr lang="ru-RU" sz="2400"/>
                <a:t>1</a:t>
              </a:r>
            </a:p>
          </p:txBody>
        </p:sp>
      </p:grpSp>
      <p:sp>
        <p:nvSpPr>
          <p:cNvPr id="44090" name="Rectangle 58"/>
          <p:cNvSpPr>
            <a:spLocks noChangeArrowheads="1"/>
          </p:cNvSpPr>
          <p:nvPr/>
        </p:nvSpPr>
        <p:spPr bwMode="auto">
          <a:xfrm>
            <a:off x="5219700" y="2349500"/>
            <a:ext cx="26638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/>
              <a:t>100 = 144</a:t>
            </a:r>
            <a:r>
              <a:rPr lang="ru-RU" sz="3600" b="1" baseline="-25000"/>
              <a:t>8</a:t>
            </a:r>
          </a:p>
        </p:txBody>
      </p:sp>
      <p:sp>
        <p:nvSpPr>
          <p:cNvPr id="44091" name="AutoShape 59"/>
          <p:cNvSpPr>
            <a:spLocks noChangeArrowheads="1"/>
          </p:cNvSpPr>
          <p:nvPr/>
        </p:nvSpPr>
        <p:spPr bwMode="auto">
          <a:xfrm>
            <a:off x="6443663" y="3284538"/>
            <a:ext cx="1512887" cy="720725"/>
          </a:xfrm>
          <a:prstGeom prst="wedgeRoundRectCallout">
            <a:avLst>
              <a:gd name="adj1" fmla="val 15583"/>
              <a:gd name="adj2" fmla="val -94935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/>
              <a:t>система счисления</a:t>
            </a:r>
          </a:p>
        </p:txBody>
      </p:sp>
      <p:sp>
        <p:nvSpPr>
          <p:cNvPr id="44092" name="Rectangle 60"/>
          <p:cNvSpPr>
            <a:spLocks noChangeArrowheads="1"/>
          </p:cNvSpPr>
          <p:nvPr/>
        </p:nvSpPr>
        <p:spPr bwMode="auto">
          <a:xfrm>
            <a:off x="827088" y="5445125"/>
            <a:ext cx="16240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    144</a:t>
            </a:r>
            <a:r>
              <a:rPr lang="ru-RU" sz="3600" b="1" baseline="-25000"/>
              <a:t>8</a:t>
            </a:r>
          </a:p>
        </p:txBody>
      </p:sp>
      <p:sp>
        <p:nvSpPr>
          <p:cNvPr id="44093" name="Rectangle 61"/>
          <p:cNvSpPr>
            <a:spLocks noChangeArrowheads="1"/>
          </p:cNvSpPr>
          <p:nvPr/>
        </p:nvSpPr>
        <p:spPr bwMode="auto">
          <a:xfrm>
            <a:off x="1368425" y="5157788"/>
            <a:ext cx="862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2 1 0</a:t>
            </a:r>
            <a:endParaRPr lang="ru-RU" sz="2400" baseline="-25000"/>
          </a:p>
        </p:txBody>
      </p:sp>
      <p:sp>
        <p:nvSpPr>
          <p:cNvPr id="44094" name="Rectangle 62"/>
          <p:cNvSpPr>
            <a:spLocks noChangeArrowheads="1"/>
          </p:cNvSpPr>
          <p:nvPr/>
        </p:nvSpPr>
        <p:spPr bwMode="auto">
          <a:xfrm>
            <a:off x="2339975" y="5157788"/>
            <a:ext cx="1177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accent2"/>
                </a:solidFill>
              </a:rPr>
              <a:t>разряды</a:t>
            </a:r>
          </a:p>
        </p:txBody>
      </p:sp>
      <p:sp>
        <p:nvSpPr>
          <p:cNvPr id="44095" name="Rectangle 63"/>
          <p:cNvSpPr>
            <a:spLocks noChangeArrowheads="1"/>
          </p:cNvSpPr>
          <p:nvPr/>
        </p:nvSpPr>
        <p:spPr bwMode="auto">
          <a:xfrm>
            <a:off x="2484438" y="5445125"/>
            <a:ext cx="41719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= 1</a:t>
            </a:r>
            <a:r>
              <a:rPr lang="en-US" sz="3600" b="1">
                <a:cs typeface="Arial" charset="0"/>
              </a:rPr>
              <a:t>·</a:t>
            </a:r>
            <a:r>
              <a:rPr lang="ru-RU" sz="3600" b="1">
                <a:solidFill>
                  <a:srgbClr val="FF0000"/>
                </a:solidFill>
                <a:cs typeface="Arial" charset="0"/>
              </a:rPr>
              <a:t>8</a:t>
            </a:r>
            <a:r>
              <a:rPr lang="ru-RU" sz="3600" b="1" baseline="30000">
                <a:cs typeface="Arial" charset="0"/>
              </a:rPr>
              <a:t>2 </a:t>
            </a:r>
            <a:r>
              <a:rPr lang="ru-RU" sz="3600" b="1">
                <a:cs typeface="Arial" charset="0"/>
              </a:rPr>
              <a:t>+</a:t>
            </a:r>
            <a:r>
              <a:rPr lang="ru-RU"/>
              <a:t> </a:t>
            </a:r>
            <a:r>
              <a:rPr lang="ru-RU" sz="3600" b="1">
                <a:cs typeface="Arial" charset="0"/>
              </a:rPr>
              <a:t>4</a:t>
            </a:r>
            <a:r>
              <a:rPr lang="en-US" sz="3600" b="1">
                <a:cs typeface="Arial" charset="0"/>
              </a:rPr>
              <a:t>·</a:t>
            </a:r>
            <a:r>
              <a:rPr lang="ru-RU" sz="3600" b="1">
                <a:solidFill>
                  <a:srgbClr val="FF0000"/>
                </a:solidFill>
                <a:cs typeface="Arial" charset="0"/>
              </a:rPr>
              <a:t>8</a:t>
            </a:r>
            <a:r>
              <a:rPr lang="ru-RU" sz="3600" b="1" baseline="30000">
                <a:cs typeface="Arial" charset="0"/>
              </a:rPr>
              <a:t>1</a:t>
            </a:r>
            <a:r>
              <a:rPr lang="ru-RU"/>
              <a:t> </a:t>
            </a:r>
            <a:r>
              <a:rPr lang="ru-RU" sz="3600" b="1">
                <a:cs typeface="Arial" charset="0"/>
              </a:rPr>
              <a:t>+</a:t>
            </a:r>
            <a:r>
              <a:rPr lang="ru-RU"/>
              <a:t> </a:t>
            </a:r>
            <a:r>
              <a:rPr lang="ru-RU" sz="3600" b="1">
                <a:cs typeface="Arial" charset="0"/>
              </a:rPr>
              <a:t>4</a:t>
            </a:r>
            <a:r>
              <a:rPr lang="en-US" sz="3600" b="1">
                <a:cs typeface="Arial" charset="0"/>
              </a:rPr>
              <a:t>·</a:t>
            </a:r>
            <a:r>
              <a:rPr lang="ru-RU" sz="3600" b="1">
                <a:solidFill>
                  <a:srgbClr val="FF0000"/>
                </a:solidFill>
                <a:cs typeface="Arial" charset="0"/>
              </a:rPr>
              <a:t>8</a:t>
            </a:r>
            <a:r>
              <a:rPr lang="ru-RU" sz="3600" b="1" baseline="30000">
                <a:cs typeface="Arial" charset="0"/>
              </a:rPr>
              <a:t>0</a:t>
            </a:r>
            <a:endParaRPr lang="en-US" sz="3600" b="1" baseline="30000">
              <a:cs typeface="Arial" charset="0"/>
            </a:endParaRPr>
          </a:p>
          <a:p>
            <a:r>
              <a:rPr lang="ru-RU" sz="3600" b="1">
                <a:cs typeface="Arial" charset="0"/>
              </a:rPr>
              <a:t>= 64 + 32 + 4 = 100</a:t>
            </a:r>
            <a:endParaRPr lang="en-US" sz="3600" b="1">
              <a:cs typeface="Arial" charset="0"/>
            </a:endParaRPr>
          </a:p>
        </p:txBody>
      </p:sp>
      <p:sp>
        <p:nvSpPr>
          <p:cNvPr id="44098" name="AutoShape 66"/>
          <p:cNvSpPr>
            <a:spLocks noChangeArrowheads="1"/>
          </p:cNvSpPr>
          <p:nvPr/>
        </p:nvSpPr>
        <p:spPr bwMode="auto">
          <a:xfrm rot="-3080023">
            <a:off x="2367756" y="2520157"/>
            <a:ext cx="360363" cy="2413000"/>
          </a:xfrm>
          <a:prstGeom prst="upArrow">
            <a:avLst>
              <a:gd name="adj1" fmla="val 50000"/>
              <a:gd name="adj2" fmla="val 167401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4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4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4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4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4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4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40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/>
      <p:bldP spid="44037" grpId="0" animBg="1"/>
      <p:bldP spid="44038" grpId="0" animBg="1"/>
      <p:bldP spid="44039" grpId="0"/>
      <p:bldP spid="44090" grpId="0"/>
      <p:bldP spid="44091" grpId="0" animBg="1"/>
      <p:bldP spid="44092" grpId="0"/>
      <p:bldP spid="44093" grpId="0"/>
      <p:bldP spid="44094" grpId="0"/>
      <p:bldP spid="44095" grpId="0" build="p"/>
      <p:bldP spid="4409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A61AEF-77EC-49A8-B993-A6B723DC5D10}" type="slidenum">
              <a:rPr lang="ru-RU" smtClean="0"/>
              <a:pPr/>
              <a:t>26</a:t>
            </a:fld>
            <a:endParaRPr lang="ru-RU"/>
          </a:p>
        </p:txBody>
      </p:sp>
      <p:sp>
        <p:nvSpPr>
          <p:cNvPr id="26627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Примеры:</a:t>
            </a:r>
          </a:p>
        </p:txBody>
      </p:sp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468313" y="1125538"/>
            <a:ext cx="1546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/>
              <a:t>134</a:t>
            </a:r>
            <a:r>
              <a:rPr lang="ru-RU" sz="4400" b="1" baseline="-25000"/>
              <a:t> </a:t>
            </a:r>
            <a:r>
              <a:rPr lang="ru-RU" sz="4400" b="1"/>
              <a:t>=</a:t>
            </a:r>
          </a:p>
        </p:txBody>
      </p:sp>
      <p:sp>
        <p:nvSpPr>
          <p:cNvPr id="122888" name="Rectangle 8"/>
          <p:cNvSpPr>
            <a:spLocks noChangeArrowheads="1"/>
          </p:cNvSpPr>
          <p:nvPr/>
        </p:nvSpPr>
        <p:spPr bwMode="auto">
          <a:xfrm>
            <a:off x="5003800" y="1125538"/>
            <a:ext cx="12350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/>
              <a:t>75</a:t>
            </a:r>
            <a:r>
              <a:rPr lang="ru-RU" sz="4400" b="1" baseline="-25000"/>
              <a:t> </a:t>
            </a:r>
            <a:r>
              <a:rPr lang="ru-RU" sz="4400" b="1"/>
              <a:t>=</a:t>
            </a:r>
          </a:p>
        </p:txBody>
      </p:sp>
      <p:sp>
        <p:nvSpPr>
          <p:cNvPr id="122889" name="Rectangle 9"/>
          <p:cNvSpPr>
            <a:spLocks noChangeArrowheads="1"/>
          </p:cNvSpPr>
          <p:nvPr/>
        </p:nvSpPr>
        <p:spPr bwMode="auto">
          <a:xfrm>
            <a:off x="611188" y="4508500"/>
            <a:ext cx="17510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/>
              <a:t>134</a:t>
            </a:r>
            <a:r>
              <a:rPr lang="ru-RU" sz="4400" b="1" baseline="-25000"/>
              <a:t>8 </a:t>
            </a:r>
            <a:r>
              <a:rPr lang="ru-RU" sz="4400" b="1"/>
              <a:t>=</a:t>
            </a:r>
          </a:p>
        </p:txBody>
      </p:sp>
      <p:sp>
        <p:nvSpPr>
          <p:cNvPr id="122890" name="Rectangle 10"/>
          <p:cNvSpPr>
            <a:spLocks noChangeArrowheads="1"/>
          </p:cNvSpPr>
          <p:nvPr/>
        </p:nvSpPr>
        <p:spPr bwMode="auto">
          <a:xfrm>
            <a:off x="935038" y="5481638"/>
            <a:ext cx="14398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/>
              <a:t>75</a:t>
            </a:r>
            <a:r>
              <a:rPr lang="ru-RU" sz="4400" b="1" baseline="-25000"/>
              <a:t>8 </a:t>
            </a:r>
            <a:r>
              <a:rPr lang="ru-RU" sz="4400" b="1"/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2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2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4" grpId="0"/>
      <p:bldP spid="122888" grpId="0"/>
      <p:bldP spid="122889" grpId="0"/>
      <p:bldP spid="12289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C49996-90E2-4ABA-8546-E5248027D928}" type="slidenum">
              <a:rPr lang="ru-RU" smtClean="0"/>
              <a:pPr/>
              <a:t>27</a:t>
            </a:fld>
            <a:endParaRPr lang="ru-RU"/>
          </a:p>
        </p:txBody>
      </p:sp>
      <p:sp>
        <p:nvSpPr>
          <p:cNvPr id="27651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52" name="Text Box 3"/>
          <p:cNvSpPr txBox="1">
            <a:spLocks noChangeArrowheads="1"/>
          </p:cNvSpPr>
          <p:nvPr/>
        </p:nvSpPr>
        <p:spPr bwMode="auto">
          <a:xfrm>
            <a:off x="6118225" y="884238"/>
            <a:ext cx="6731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ru-RU" sz="1000">
              <a:latin typeface="Times New Roman" pitchFamily="18" charset="0"/>
            </a:endParaRP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Таблица восьмеричных чисел</a:t>
            </a:r>
          </a:p>
        </p:txBody>
      </p:sp>
      <p:graphicFrame>
        <p:nvGraphicFramePr>
          <p:cNvPr id="46228" name="Group 148"/>
          <p:cNvGraphicFramePr>
            <a:graphicFrameLocks noGrp="1"/>
          </p:cNvGraphicFramePr>
          <p:nvPr/>
        </p:nvGraphicFramePr>
        <p:xfrm>
          <a:off x="395288" y="1557338"/>
          <a:ext cx="8280400" cy="3040062"/>
        </p:xfrm>
        <a:graphic>
          <a:graphicData uri="http://schemas.openxmlformats.org/drawingml/2006/table">
            <a:tbl>
              <a:tblPr/>
              <a:tblGrid>
                <a:gridCol w="1379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1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8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3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7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1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795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ru-RU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ru-RU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000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010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011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111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10BB9A-81B5-47CF-9E8D-D946AB877F9E}" type="slidenum">
              <a:rPr lang="ru-RU" smtClean="0"/>
              <a:pPr/>
              <a:t>28</a:t>
            </a:fld>
            <a:endParaRPr lang="ru-RU"/>
          </a:p>
        </p:txBody>
      </p:sp>
      <p:sp>
        <p:nvSpPr>
          <p:cNvPr id="28675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Перевод в двоичную и обратно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719138" y="1700213"/>
            <a:ext cx="576262" cy="576262"/>
          </a:xfrm>
          <a:prstGeom prst="ellipse">
            <a:avLst/>
          </a:prstGeom>
          <a:solidFill>
            <a:srgbClr val="DDDDDD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600" b="1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2698750" y="944563"/>
            <a:ext cx="649288" cy="649287"/>
          </a:xfrm>
          <a:prstGeom prst="ellipse">
            <a:avLst/>
          </a:prstGeom>
          <a:solidFill>
            <a:srgbClr val="DDDDDD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600" b="1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4751388" y="1700213"/>
            <a:ext cx="576262" cy="576262"/>
          </a:xfrm>
          <a:prstGeom prst="ellipse">
            <a:avLst/>
          </a:prstGeom>
          <a:solidFill>
            <a:srgbClr val="DDDDDD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6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27655" name="AutoShape 7"/>
          <p:cNvSpPr>
            <a:spLocks noChangeArrowheads="1"/>
          </p:cNvSpPr>
          <p:nvPr/>
        </p:nvSpPr>
        <p:spPr bwMode="auto">
          <a:xfrm rot="4414604">
            <a:off x="1816893" y="891382"/>
            <a:ext cx="360363" cy="1403350"/>
          </a:xfrm>
          <a:prstGeom prst="upArrow">
            <a:avLst>
              <a:gd name="adj1" fmla="val 50000"/>
              <a:gd name="adj2" fmla="val 9735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56" name="AutoShape 8"/>
          <p:cNvSpPr>
            <a:spLocks noChangeArrowheads="1"/>
          </p:cNvSpPr>
          <p:nvPr/>
        </p:nvSpPr>
        <p:spPr bwMode="auto">
          <a:xfrm rot="17185396" flipV="1">
            <a:off x="3906043" y="891382"/>
            <a:ext cx="360363" cy="1403350"/>
          </a:xfrm>
          <a:prstGeom prst="upArrow">
            <a:avLst>
              <a:gd name="adj1" fmla="val 50000"/>
              <a:gd name="adj2" fmla="val 9735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57" name="AutoShape 9"/>
          <p:cNvSpPr>
            <a:spLocks noChangeArrowheads="1"/>
          </p:cNvSpPr>
          <p:nvPr/>
        </p:nvSpPr>
        <p:spPr bwMode="auto">
          <a:xfrm rot="5400000">
            <a:off x="2878932" y="332581"/>
            <a:ext cx="360362" cy="3311525"/>
          </a:xfrm>
          <a:prstGeom prst="upArrow">
            <a:avLst>
              <a:gd name="adj1" fmla="val 50000"/>
              <a:gd name="adj2" fmla="val 229736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58" name="AutoShape 10"/>
          <p:cNvSpPr>
            <a:spLocks noChangeArrowheads="1"/>
          </p:cNvSpPr>
          <p:nvPr/>
        </p:nvSpPr>
        <p:spPr bwMode="auto">
          <a:xfrm>
            <a:off x="5616575" y="944563"/>
            <a:ext cx="1800225" cy="720725"/>
          </a:xfrm>
          <a:prstGeom prst="wedgeRoundRectCallout">
            <a:avLst>
              <a:gd name="adj1" fmla="val -124426"/>
              <a:gd name="adj2" fmla="val 11894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marL="176213" indent="-176213">
              <a:buFontTx/>
              <a:buChar char="•"/>
              <a:defRPr/>
            </a:pPr>
            <a:r>
              <a:rPr lang="ru-RU" b="1"/>
              <a:t>трудоемко</a:t>
            </a:r>
          </a:p>
          <a:p>
            <a:pPr marL="176213" indent="-176213">
              <a:buFontTx/>
              <a:buChar char="•"/>
              <a:defRPr/>
            </a:pPr>
            <a:r>
              <a:rPr lang="ru-RU" b="1"/>
              <a:t>2 действия</a:t>
            </a:r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2339975" y="2349500"/>
            <a:ext cx="1382713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/>
              <a:t>8 = 2</a:t>
            </a:r>
            <a:r>
              <a:rPr lang="ru-RU" sz="3600" b="1" baseline="30000"/>
              <a:t>3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576263" y="3249613"/>
            <a:ext cx="7416800" cy="954087"/>
            <a:chOff x="317" y="3022"/>
            <a:chExt cx="4672" cy="601"/>
          </a:xfrm>
        </p:grpSpPr>
        <p:sp>
          <p:nvSpPr>
            <p:cNvPr id="28696" name="Text Box 14"/>
            <p:cNvSpPr txBox="1">
              <a:spLocks noChangeArrowheads="1"/>
            </p:cNvSpPr>
            <p:nvPr/>
          </p:nvSpPr>
          <p:spPr bwMode="auto">
            <a:xfrm>
              <a:off x="611" y="3089"/>
              <a:ext cx="4378" cy="534"/>
            </a:xfrm>
            <a:prstGeom prst="rect">
              <a:avLst/>
            </a:prstGeom>
            <a:solidFill>
              <a:srgbClr val="D1D1FF"/>
            </a:solidFill>
            <a:ln w="25400">
              <a:solidFill>
                <a:srgbClr val="00008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2400" b="1"/>
                <a:t>  Каждая восьмеричная цифра может быть </a:t>
              </a:r>
              <a:br>
                <a:rPr lang="ru-RU" sz="2400" b="1"/>
              </a:br>
              <a:r>
                <a:rPr lang="ru-RU" sz="2400" b="1"/>
                <a:t>  записана как три двоичных (</a:t>
              </a:r>
              <a:r>
                <a:rPr lang="ru-RU" sz="2400" b="1" i="1">
                  <a:solidFill>
                    <a:schemeClr val="accent2"/>
                  </a:solidFill>
                </a:rPr>
                <a:t>триада</a:t>
              </a:r>
              <a:r>
                <a:rPr lang="ru-RU" sz="2400" b="1"/>
                <a:t>)!</a:t>
              </a:r>
            </a:p>
          </p:txBody>
        </p:sp>
        <p:sp>
          <p:nvSpPr>
            <p:cNvPr id="28697" name="Oval 15"/>
            <p:cNvSpPr>
              <a:spLocks noChangeArrowheads="1"/>
            </p:cNvSpPr>
            <p:nvPr/>
          </p:nvSpPr>
          <p:spPr bwMode="auto">
            <a:xfrm>
              <a:off x="317" y="302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4400" b="1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  <a:endParaRPr lang="ru-RU" sz="4400" b="1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27666" name="Rectangle 18"/>
          <p:cNvSpPr>
            <a:spLocks noChangeArrowheads="1"/>
          </p:cNvSpPr>
          <p:nvPr/>
        </p:nvSpPr>
        <p:spPr bwMode="auto">
          <a:xfrm>
            <a:off x="792163" y="4724400"/>
            <a:ext cx="1847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 1725</a:t>
            </a:r>
            <a:r>
              <a:rPr lang="ru-RU" sz="3600" b="1" baseline="-25000"/>
              <a:t>8 </a:t>
            </a:r>
            <a:r>
              <a:rPr lang="ru-RU" sz="3600" b="1"/>
              <a:t>=</a:t>
            </a:r>
          </a:p>
        </p:txBody>
      </p:sp>
      <p:sp>
        <p:nvSpPr>
          <p:cNvPr id="27667" name="Rectangle 19"/>
          <p:cNvSpPr>
            <a:spLocks noChangeArrowheads="1"/>
          </p:cNvSpPr>
          <p:nvPr/>
        </p:nvSpPr>
        <p:spPr bwMode="auto">
          <a:xfrm>
            <a:off x="2951163" y="5445125"/>
            <a:ext cx="40687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chemeClr val="accent2"/>
                </a:solidFill>
              </a:rPr>
              <a:t>1      7      2      5</a:t>
            </a:r>
            <a:endParaRPr lang="ru-RU" sz="3600" b="1" baseline="-25000">
              <a:solidFill>
                <a:schemeClr val="accent2"/>
              </a:solidFill>
            </a:endParaRPr>
          </a:p>
        </p:txBody>
      </p:sp>
      <p:sp>
        <p:nvSpPr>
          <p:cNvPr id="27668" name="Rectangle 20"/>
          <p:cNvSpPr>
            <a:spLocks noChangeArrowheads="1"/>
          </p:cNvSpPr>
          <p:nvPr/>
        </p:nvSpPr>
        <p:spPr bwMode="auto">
          <a:xfrm>
            <a:off x="2627313" y="4760913"/>
            <a:ext cx="9715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r>
              <a:rPr lang="ru-RU" sz="3600" b="1"/>
              <a:t> </a:t>
            </a:r>
            <a:r>
              <a:rPr lang="ru-RU" sz="3600" b="1">
                <a:solidFill>
                  <a:srgbClr val="FF0000"/>
                </a:solidFill>
              </a:rPr>
              <a:t>00</a:t>
            </a:r>
            <a:r>
              <a:rPr lang="ru-RU" sz="3600" b="1"/>
              <a:t>1</a:t>
            </a:r>
            <a:endParaRPr lang="ru-RU" sz="3600" b="1" baseline="-25000"/>
          </a:p>
        </p:txBody>
      </p:sp>
      <p:sp>
        <p:nvSpPr>
          <p:cNvPr id="27669" name="Rectangle 21"/>
          <p:cNvSpPr>
            <a:spLocks noChangeArrowheads="1"/>
          </p:cNvSpPr>
          <p:nvPr/>
        </p:nvSpPr>
        <p:spPr bwMode="auto">
          <a:xfrm>
            <a:off x="3671888" y="4760913"/>
            <a:ext cx="9715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r>
              <a:rPr lang="ru-RU" sz="3600" b="1"/>
              <a:t> 111</a:t>
            </a:r>
            <a:endParaRPr lang="ru-RU" sz="3600" b="1" baseline="-25000"/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4643438" y="4760913"/>
            <a:ext cx="9715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r>
              <a:rPr lang="ru-RU" sz="3600" b="1"/>
              <a:t> 010</a:t>
            </a:r>
            <a:endParaRPr lang="ru-RU" sz="3600" b="1" baseline="-25000"/>
          </a:p>
        </p:txBody>
      </p:sp>
      <p:sp>
        <p:nvSpPr>
          <p:cNvPr id="27671" name="Rectangle 23"/>
          <p:cNvSpPr>
            <a:spLocks noChangeArrowheads="1"/>
          </p:cNvSpPr>
          <p:nvPr/>
        </p:nvSpPr>
        <p:spPr bwMode="auto">
          <a:xfrm>
            <a:off x="5688013" y="4760913"/>
            <a:ext cx="11525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r>
              <a:rPr lang="ru-RU" sz="3600" b="1"/>
              <a:t> 101</a:t>
            </a:r>
            <a:r>
              <a:rPr lang="ru-RU" sz="3600" b="1" baseline="-25000"/>
              <a:t>2</a:t>
            </a:r>
          </a:p>
        </p:txBody>
      </p:sp>
      <p:sp>
        <p:nvSpPr>
          <p:cNvPr id="27673" name="Rectangle 25"/>
          <p:cNvSpPr>
            <a:spLocks noChangeArrowheads="1"/>
          </p:cNvSpPr>
          <p:nvPr/>
        </p:nvSpPr>
        <p:spPr bwMode="auto">
          <a:xfrm rot="-5400000">
            <a:off x="2924176" y="4968875"/>
            <a:ext cx="22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5400">
                <a:solidFill>
                  <a:schemeClr val="accent2"/>
                </a:solidFill>
              </a:rPr>
              <a:t>{</a:t>
            </a:r>
            <a:endParaRPr lang="ru-RU" sz="5400">
              <a:solidFill>
                <a:schemeClr val="accent2"/>
              </a:solidFill>
            </a:endParaRPr>
          </a:p>
        </p:txBody>
      </p:sp>
      <p:sp>
        <p:nvSpPr>
          <p:cNvPr id="27674" name="Rectangle 26"/>
          <p:cNvSpPr>
            <a:spLocks noChangeArrowheads="1"/>
          </p:cNvSpPr>
          <p:nvPr/>
        </p:nvSpPr>
        <p:spPr bwMode="auto">
          <a:xfrm rot="-5400000">
            <a:off x="4005263" y="4932362"/>
            <a:ext cx="22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5400">
                <a:solidFill>
                  <a:schemeClr val="accent2"/>
                </a:solidFill>
              </a:rPr>
              <a:t>{</a:t>
            </a:r>
            <a:endParaRPr lang="ru-RU" sz="5400">
              <a:solidFill>
                <a:schemeClr val="accent2"/>
              </a:solidFill>
            </a:endParaRPr>
          </a:p>
        </p:txBody>
      </p:sp>
      <p:sp>
        <p:nvSpPr>
          <p:cNvPr id="27675" name="Rectangle 27"/>
          <p:cNvSpPr>
            <a:spLocks noChangeArrowheads="1"/>
          </p:cNvSpPr>
          <p:nvPr/>
        </p:nvSpPr>
        <p:spPr bwMode="auto">
          <a:xfrm rot="-5400000">
            <a:off x="4976813" y="4932362"/>
            <a:ext cx="22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5400">
                <a:solidFill>
                  <a:schemeClr val="accent2"/>
                </a:solidFill>
              </a:rPr>
              <a:t>{</a:t>
            </a:r>
            <a:endParaRPr lang="ru-RU" sz="5400">
              <a:solidFill>
                <a:schemeClr val="accent2"/>
              </a:solidFill>
            </a:endParaRPr>
          </a:p>
        </p:txBody>
      </p:sp>
      <p:sp>
        <p:nvSpPr>
          <p:cNvPr id="27678" name="Rectangle 30"/>
          <p:cNvSpPr>
            <a:spLocks noChangeArrowheads="1"/>
          </p:cNvSpPr>
          <p:nvPr/>
        </p:nvSpPr>
        <p:spPr bwMode="auto">
          <a:xfrm rot="-5400000">
            <a:off x="6056313" y="4932362"/>
            <a:ext cx="22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5400">
                <a:solidFill>
                  <a:schemeClr val="accent2"/>
                </a:solidFill>
              </a:rPr>
              <a:t>{</a:t>
            </a:r>
            <a:endParaRPr lang="ru-RU" sz="54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7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7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7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7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27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animBg="1"/>
      <p:bldP spid="27653" grpId="0" animBg="1"/>
      <p:bldP spid="27654" grpId="0" animBg="1"/>
      <p:bldP spid="27655" grpId="0" animBg="1"/>
      <p:bldP spid="27656" grpId="0" animBg="1"/>
      <p:bldP spid="27657" grpId="0" animBg="1"/>
      <p:bldP spid="27658" grpId="0" animBg="1"/>
      <p:bldP spid="27660" grpId="0" animBg="1"/>
      <p:bldP spid="27666" grpId="0"/>
      <p:bldP spid="27667" grpId="0"/>
      <p:bldP spid="27668" grpId="0"/>
      <p:bldP spid="27669" grpId="0"/>
      <p:bldP spid="27670" grpId="0"/>
      <p:bldP spid="27671" grpId="0"/>
      <p:bldP spid="27673" grpId="0"/>
      <p:bldP spid="27674" grpId="0"/>
      <p:bldP spid="27675" grpId="0"/>
      <p:bldP spid="2767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9055E3-8264-44B4-8285-A1B6E37F62B9}" type="slidenum">
              <a:rPr lang="ru-RU" smtClean="0"/>
              <a:pPr/>
              <a:t>29</a:t>
            </a:fld>
            <a:endParaRPr lang="ru-RU"/>
          </a:p>
        </p:txBody>
      </p:sp>
      <p:sp>
        <p:nvSpPr>
          <p:cNvPr id="29699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700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Примеры: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468313" y="1125538"/>
            <a:ext cx="20621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/>
              <a:t>3467</a:t>
            </a:r>
            <a:r>
              <a:rPr lang="ru-RU" sz="4400" b="1" baseline="-25000"/>
              <a:t>8 </a:t>
            </a:r>
            <a:r>
              <a:rPr lang="ru-RU" sz="4400" b="1"/>
              <a:t>=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468313" y="2444750"/>
            <a:ext cx="20621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/>
              <a:t>2148</a:t>
            </a:r>
            <a:r>
              <a:rPr lang="ru-RU" sz="4400" b="1" baseline="-25000"/>
              <a:t>8 </a:t>
            </a:r>
            <a:r>
              <a:rPr lang="ru-RU" sz="4400" b="1"/>
              <a:t>=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468313" y="3763963"/>
            <a:ext cx="20621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/>
              <a:t>7352</a:t>
            </a:r>
            <a:r>
              <a:rPr lang="ru-RU" sz="4400" b="1" baseline="-25000"/>
              <a:t>8 </a:t>
            </a:r>
            <a:r>
              <a:rPr lang="ru-RU" sz="4400" b="1"/>
              <a:t>=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468313" y="5084763"/>
            <a:ext cx="20621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/>
              <a:t>1231</a:t>
            </a:r>
            <a:r>
              <a:rPr lang="ru-RU" sz="4400" b="1" baseline="-25000"/>
              <a:t>8 </a:t>
            </a:r>
            <a:r>
              <a:rPr lang="ru-RU" sz="4400" b="1"/>
              <a:t>=</a:t>
            </a:r>
          </a:p>
        </p:txBody>
      </p:sp>
      <p:sp>
        <p:nvSpPr>
          <p:cNvPr id="29705" name="AutoShape 9"/>
          <p:cNvSpPr>
            <a:spLocks noChangeArrowheads="1"/>
          </p:cNvSpPr>
          <p:nvPr/>
        </p:nvSpPr>
        <p:spPr bwMode="auto">
          <a:xfrm rot="2700000">
            <a:off x="755650" y="2276475"/>
            <a:ext cx="1187450" cy="1187450"/>
          </a:xfrm>
          <a:prstGeom prst="plus">
            <a:avLst>
              <a:gd name="adj" fmla="val 43718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/>
      <p:bldP spid="29703" grpId="0"/>
      <p:bldP spid="29704" grpId="0"/>
      <p:bldP spid="2970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FC2DAD-7740-43C2-B628-1CF202528E21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4099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Определения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55600" y="850900"/>
            <a:ext cx="8140700" cy="553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0850" indent="-450850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ru-RU" sz="2400" b="1">
                <a:solidFill>
                  <a:schemeClr val="accent2"/>
                </a:solidFill>
              </a:rPr>
              <a:t>Система счисления </a:t>
            </a:r>
            <a:r>
              <a:rPr lang="ru-RU" sz="2400"/>
              <a:t>– это способ записи </a:t>
            </a:r>
            <a:r>
              <a:rPr lang="ru-RU" sz="2400" b="1"/>
              <a:t>чисел </a:t>
            </a:r>
            <a:r>
              <a:rPr lang="ru-RU" sz="2400"/>
              <a:t> с помощью специальных знаков – </a:t>
            </a:r>
            <a:r>
              <a:rPr lang="ru-RU" sz="2400" b="1"/>
              <a:t>цифр</a:t>
            </a:r>
            <a:r>
              <a:rPr lang="ru-RU" sz="2400"/>
              <a:t>.</a:t>
            </a:r>
          </a:p>
          <a:p>
            <a:pPr marL="450850" indent="-450850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ru-RU" sz="2400" b="1">
                <a:solidFill>
                  <a:schemeClr val="accent2"/>
                </a:solidFill>
              </a:rPr>
              <a:t>Числа:</a:t>
            </a:r>
            <a:br>
              <a:rPr lang="ru-RU" sz="2400" b="1">
                <a:solidFill>
                  <a:schemeClr val="accent2"/>
                </a:solidFill>
              </a:rPr>
            </a:br>
            <a:r>
              <a:rPr lang="ru-RU" sz="2400"/>
              <a:t>123, 45678, </a:t>
            </a:r>
            <a:r>
              <a:rPr lang="en-US" sz="2400"/>
              <a:t>1010011, CXL</a:t>
            </a:r>
          </a:p>
          <a:p>
            <a:pPr marL="450850" indent="-450850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ru-RU" sz="2400" b="1">
                <a:solidFill>
                  <a:schemeClr val="accent2"/>
                </a:solidFill>
              </a:rPr>
              <a:t>Цифры</a:t>
            </a:r>
            <a:r>
              <a:rPr lang="en-US" sz="2400" b="1">
                <a:solidFill>
                  <a:schemeClr val="accent2"/>
                </a:solidFill>
              </a:rPr>
              <a:t>:</a:t>
            </a:r>
            <a:br>
              <a:rPr lang="ru-RU" sz="2400" b="1">
                <a:solidFill>
                  <a:schemeClr val="accent2"/>
                </a:solidFill>
              </a:rPr>
            </a:br>
            <a:r>
              <a:rPr lang="ru-RU" sz="2400"/>
              <a:t>0, 1, 2, …         </a:t>
            </a:r>
            <a:r>
              <a:rPr lang="en-US" sz="2400"/>
              <a:t>I, V, X, L, …</a:t>
            </a:r>
          </a:p>
          <a:p>
            <a:pPr marL="450850" indent="-450850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ru-RU" sz="2400" b="1">
                <a:solidFill>
                  <a:schemeClr val="accent2"/>
                </a:solidFill>
              </a:rPr>
              <a:t>Алфавит </a:t>
            </a:r>
            <a:r>
              <a:rPr lang="ru-RU" sz="2400"/>
              <a:t>– это набор </a:t>
            </a:r>
            <a:r>
              <a:rPr lang="ru-RU" sz="2400" b="1"/>
              <a:t>цифр</a:t>
            </a:r>
            <a:r>
              <a:rPr lang="ru-RU" sz="2400"/>
              <a:t>.  </a:t>
            </a:r>
            <a:r>
              <a:rPr lang="en-US" sz="2400"/>
              <a:t>{0, 1, 2, 3, 4, 5, 6, 7, 8, 9}</a:t>
            </a:r>
            <a:endParaRPr lang="ru-RU" sz="2400"/>
          </a:p>
          <a:p>
            <a:pPr marL="450850" indent="-450850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ru-RU" sz="2400" b="1">
                <a:solidFill>
                  <a:schemeClr val="accent2"/>
                </a:solidFill>
              </a:rPr>
              <a:t>Типы систем счисления:</a:t>
            </a:r>
          </a:p>
          <a:p>
            <a:pPr marL="990600" lvl="1" indent="-360363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2400" b="1"/>
              <a:t>непозиционные</a:t>
            </a:r>
            <a:r>
              <a:rPr lang="ru-RU" sz="2400" b="1">
                <a:solidFill>
                  <a:schemeClr val="accent2"/>
                </a:solidFill>
              </a:rPr>
              <a:t> </a:t>
            </a:r>
            <a:r>
              <a:rPr lang="ru-RU" sz="2400"/>
              <a:t>– значение цифры не зависит от ее места </a:t>
            </a:r>
            <a:r>
              <a:rPr lang="ru-RU" sz="2400" i="1"/>
              <a:t>(позиции)</a:t>
            </a:r>
            <a:r>
              <a:rPr lang="ru-RU" sz="2400"/>
              <a:t> в записи числа;</a:t>
            </a:r>
          </a:p>
          <a:p>
            <a:pPr marL="990600" lvl="1" indent="-360363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2400" b="1"/>
              <a:t>позиционные</a:t>
            </a:r>
            <a:r>
              <a:rPr lang="ru-RU" sz="2400"/>
              <a:t> – зависит…</a:t>
            </a:r>
          </a:p>
          <a:p>
            <a:pPr marL="450850" indent="-450850" eaLnBrk="0" hangingPunct="0">
              <a:spcBef>
                <a:spcPct val="50000"/>
              </a:spcBef>
              <a:buFont typeface="Wingdings" pitchFamily="2" charset="2"/>
              <a:buNone/>
            </a:pP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allAtOnce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6150A9-1E11-4558-9BA9-A8E6E6376B85}" type="slidenum">
              <a:rPr lang="ru-RU" smtClean="0"/>
              <a:pPr/>
              <a:t>30</a:t>
            </a:fld>
            <a:endParaRPr lang="ru-RU"/>
          </a:p>
        </p:txBody>
      </p:sp>
      <p:sp>
        <p:nvSpPr>
          <p:cNvPr id="30723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Перевод из двоичной системы</a:t>
            </a:r>
          </a:p>
        </p:txBody>
      </p:sp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2519363" y="981075"/>
            <a:ext cx="36560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1001011101111</a:t>
            </a:r>
            <a:r>
              <a:rPr lang="ru-RU" sz="3600" b="1" baseline="-25000"/>
              <a:t>2</a:t>
            </a:r>
          </a:p>
        </p:txBody>
      </p:sp>
      <p:sp>
        <p:nvSpPr>
          <p:cNvPr id="124933" name="Rectangle 5"/>
          <p:cNvSpPr>
            <a:spLocks noChangeArrowheads="1"/>
          </p:cNvSpPr>
          <p:nvPr/>
        </p:nvSpPr>
        <p:spPr bwMode="auto">
          <a:xfrm>
            <a:off x="468313" y="1700213"/>
            <a:ext cx="78914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chemeClr val="accent2"/>
                </a:solidFill>
              </a:rPr>
              <a:t>Шаг 1</a:t>
            </a:r>
            <a:r>
              <a:rPr lang="ru-RU" sz="2800" b="1"/>
              <a:t>. Разбить на триады, начиная справа:</a:t>
            </a:r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1979613" y="2384425"/>
            <a:ext cx="46720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00</a:t>
            </a:r>
            <a:r>
              <a:rPr lang="ru-RU" sz="36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001 </a:t>
            </a:r>
            <a:r>
              <a:rPr lang="ru-RU" sz="36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011</a:t>
            </a: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101 </a:t>
            </a:r>
            <a:r>
              <a:rPr lang="ru-RU" sz="36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111</a:t>
            </a:r>
            <a:r>
              <a:rPr lang="ru-RU" sz="3600" b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  <p:sp>
        <p:nvSpPr>
          <p:cNvPr id="124935" name="Rectangle 7"/>
          <p:cNvSpPr>
            <a:spLocks noChangeArrowheads="1"/>
          </p:cNvSpPr>
          <p:nvPr/>
        </p:nvSpPr>
        <p:spPr bwMode="auto">
          <a:xfrm>
            <a:off x="503238" y="3140075"/>
            <a:ext cx="70961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chemeClr val="accent2"/>
                </a:solidFill>
              </a:rPr>
              <a:t>Шаг 2</a:t>
            </a:r>
            <a:r>
              <a:rPr lang="ru-RU" sz="2800" b="1"/>
              <a:t>. Каждую триаду записать одной </a:t>
            </a:r>
            <a:br>
              <a:rPr lang="ru-RU" sz="2800" b="1"/>
            </a:br>
            <a:r>
              <a:rPr lang="ru-RU" sz="2800" b="1"/>
              <a:t>            восьмеричной цифрой:</a:t>
            </a:r>
          </a:p>
        </p:txBody>
      </p:sp>
      <p:sp>
        <p:nvSpPr>
          <p:cNvPr id="124937" name="Rectangle 9"/>
          <p:cNvSpPr>
            <a:spLocks noChangeArrowheads="1"/>
          </p:cNvSpPr>
          <p:nvPr/>
        </p:nvSpPr>
        <p:spPr bwMode="auto">
          <a:xfrm>
            <a:off x="2195513" y="4760913"/>
            <a:ext cx="43815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/>
              <a:t>1</a:t>
            </a:r>
          </a:p>
        </p:txBody>
      </p:sp>
      <p:sp>
        <p:nvSpPr>
          <p:cNvPr id="124938" name="Rectangle 10"/>
          <p:cNvSpPr>
            <a:spLocks noChangeArrowheads="1"/>
          </p:cNvSpPr>
          <p:nvPr/>
        </p:nvSpPr>
        <p:spPr bwMode="auto">
          <a:xfrm>
            <a:off x="3995738" y="4760913"/>
            <a:ext cx="43815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/>
              <a:t>3</a:t>
            </a:r>
          </a:p>
        </p:txBody>
      </p:sp>
      <p:sp>
        <p:nvSpPr>
          <p:cNvPr id="124939" name="Rectangle 11"/>
          <p:cNvSpPr>
            <a:spLocks noChangeArrowheads="1"/>
          </p:cNvSpPr>
          <p:nvPr/>
        </p:nvSpPr>
        <p:spPr bwMode="auto">
          <a:xfrm>
            <a:off x="4895850" y="4760913"/>
            <a:ext cx="43815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/>
              <a:t>5</a:t>
            </a:r>
          </a:p>
        </p:txBody>
      </p:sp>
      <p:sp>
        <p:nvSpPr>
          <p:cNvPr id="124940" name="Rectangle 12"/>
          <p:cNvSpPr>
            <a:spLocks noChangeArrowheads="1"/>
          </p:cNvSpPr>
          <p:nvPr/>
        </p:nvSpPr>
        <p:spPr bwMode="auto">
          <a:xfrm>
            <a:off x="5795963" y="4760913"/>
            <a:ext cx="43815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/>
              <a:t>7</a:t>
            </a:r>
          </a:p>
        </p:txBody>
      </p:sp>
      <p:sp>
        <p:nvSpPr>
          <p:cNvPr id="124941" name="Rectangle 13"/>
          <p:cNvSpPr>
            <a:spLocks noChangeArrowheads="1"/>
          </p:cNvSpPr>
          <p:nvPr/>
        </p:nvSpPr>
        <p:spPr bwMode="auto">
          <a:xfrm>
            <a:off x="539750" y="5624513"/>
            <a:ext cx="6975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chemeClr val="accent2"/>
                </a:solidFill>
              </a:rPr>
              <a:t>Ответ:  </a:t>
            </a:r>
            <a:r>
              <a:rPr lang="ru-RU" sz="3600" b="1"/>
              <a:t>1001011101111</a:t>
            </a:r>
            <a:r>
              <a:rPr lang="ru-RU" sz="3600" b="1" baseline="-25000"/>
              <a:t>2</a:t>
            </a:r>
            <a:r>
              <a:rPr lang="ru-RU" sz="3600" b="1"/>
              <a:t> = 11357</a:t>
            </a:r>
            <a:r>
              <a:rPr lang="ru-RU" sz="3600" b="1" baseline="-25000"/>
              <a:t>8</a:t>
            </a:r>
            <a:endParaRPr lang="ru-RU" sz="2800" b="1">
              <a:solidFill>
                <a:schemeClr val="accent2"/>
              </a:solidFill>
            </a:endParaRPr>
          </a:p>
        </p:txBody>
      </p:sp>
      <p:sp>
        <p:nvSpPr>
          <p:cNvPr id="124942" name="Rectangle 14"/>
          <p:cNvSpPr>
            <a:spLocks noChangeArrowheads="1"/>
          </p:cNvSpPr>
          <p:nvPr/>
        </p:nvSpPr>
        <p:spPr bwMode="auto">
          <a:xfrm>
            <a:off x="1943100" y="4041775"/>
            <a:ext cx="46720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00</a:t>
            </a:r>
            <a:r>
              <a:rPr lang="ru-RU" sz="36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001 </a:t>
            </a:r>
            <a:r>
              <a:rPr lang="ru-RU" sz="36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011</a:t>
            </a: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101 </a:t>
            </a:r>
            <a:r>
              <a:rPr lang="ru-RU" sz="36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111</a:t>
            </a:r>
            <a:r>
              <a:rPr lang="ru-RU" sz="3600" b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  <p:sp>
        <p:nvSpPr>
          <p:cNvPr id="124943" name="Rectangle 15"/>
          <p:cNvSpPr>
            <a:spLocks noChangeArrowheads="1"/>
          </p:cNvSpPr>
          <p:nvPr/>
        </p:nvSpPr>
        <p:spPr bwMode="auto">
          <a:xfrm>
            <a:off x="3095625" y="4760913"/>
            <a:ext cx="43815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4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4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4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4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24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4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24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24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24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2" grpId="0"/>
      <p:bldP spid="124933" grpId="0"/>
      <p:bldP spid="124934" grpId="0"/>
      <p:bldP spid="124935" grpId="0"/>
      <p:bldP spid="124937" grpId="0" animBg="1"/>
      <p:bldP spid="124938" grpId="0" animBg="1"/>
      <p:bldP spid="124939" grpId="0" animBg="1"/>
      <p:bldP spid="124940" grpId="0" animBg="1"/>
      <p:bldP spid="124941" grpId="0"/>
      <p:bldP spid="124942" grpId="0"/>
      <p:bldP spid="12494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7CF26B-3FD0-43B3-925F-930C0101F1AE}" type="slidenum">
              <a:rPr lang="ru-RU" smtClean="0"/>
              <a:pPr/>
              <a:t>31</a:t>
            </a:fld>
            <a:endParaRPr lang="ru-RU"/>
          </a:p>
        </p:txBody>
      </p:sp>
      <p:sp>
        <p:nvSpPr>
          <p:cNvPr id="31747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48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Примеры:</a:t>
            </a:r>
          </a:p>
        </p:txBody>
      </p:sp>
      <p:sp>
        <p:nvSpPr>
          <p:cNvPr id="31749" name="Rectangle 4"/>
          <p:cNvSpPr>
            <a:spLocks noChangeArrowheads="1"/>
          </p:cNvSpPr>
          <p:nvPr/>
        </p:nvSpPr>
        <p:spPr bwMode="auto">
          <a:xfrm>
            <a:off x="468313" y="1125538"/>
            <a:ext cx="45513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/>
              <a:t>101101010010</a:t>
            </a:r>
            <a:r>
              <a:rPr lang="ru-RU" sz="4400" b="1" baseline="-25000"/>
              <a:t>2 </a:t>
            </a:r>
            <a:r>
              <a:rPr lang="ru-RU" sz="4400" b="1"/>
              <a:t>=</a:t>
            </a:r>
          </a:p>
        </p:txBody>
      </p:sp>
      <p:sp>
        <p:nvSpPr>
          <p:cNvPr id="126984" name="Rectangle 8"/>
          <p:cNvSpPr>
            <a:spLocks noChangeArrowheads="1"/>
          </p:cNvSpPr>
          <p:nvPr/>
        </p:nvSpPr>
        <p:spPr bwMode="auto">
          <a:xfrm>
            <a:off x="468313" y="3195638"/>
            <a:ext cx="42402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/>
              <a:t>11111101011</a:t>
            </a:r>
            <a:r>
              <a:rPr lang="ru-RU" sz="4400" b="1" baseline="-25000"/>
              <a:t>2 </a:t>
            </a:r>
            <a:r>
              <a:rPr lang="ru-RU" sz="4400" b="1"/>
              <a:t>=</a:t>
            </a:r>
          </a:p>
        </p:txBody>
      </p:sp>
      <p:sp>
        <p:nvSpPr>
          <p:cNvPr id="126985" name="Rectangle 9"/>
          <p:cNvSpPr>
            <a:spLocks noChangeArrowheads="1"/>
          </p:cNvSpPr>
          <p:nvPr/>
        </p:nvSpPr>
        <p:spPr bwMode="auto">
          <a:xfrm>
            <a:off x="468313" y="5265738"/>
            <a:ext cx="39290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/>
              <a:t>1101011010</a:t>
            </a:r>
            <a:r>
              <a:rPr lang="ru-RU" sz="4400" b="1" baseline="-25000"/>
              <a:t>2 </a:t>
            </a:r>
            <a:r>
              <a:rPr lang="ru-RU" sz="4400" b="1"/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6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4" grpId="0"/>
      <p:bldP spid="12698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690FD7-7767-463B-BB05-953F26AA75A5}" type="slidenum">
              <a:rPr lang="ru-RU" smtClean="0"/>
              <a:pPr/>
              <a:t>32</a:t>
            </a:fld>
            <a:endParaRPr lang="ru-RU"/>
          </a:p>
        </p:txBody>
      </p:sp>
      <p:sp>
        <p:nvSpPr>
          <p:cNvPr id="32771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Арифметические операции</a:t>
            </a:r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468313" y="985838"/>
            <a:ext cx="1660525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</a:rPr>
              <a:t>сложение</a:t>
            </a:r>
          </a:p>
        </p:txBody>
      </p:sp>
      <p:sp>
        <p:nvSpPr>
          <p:cNvPr id="99333" name="Rectangle 5"/>
          <p:cNvSpPr>
            <a:spLocks noChangeArrowheads="1"/>
          </p:cNvSpPr>
          <p:nvPr/>
        </p:nvSpPr>
        <p:spPr bwMode="auto">
          <a:xfrm>
            <a:off x="431800" y="1952625"/>
            <a:ext cx="2952750" cy="2484438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/>
          <a:lstStyle/>
          <a:p>
            <a:pPr algn="r">
              <a:defRPr/>
            </a:pPr>
            <a:r>
              <a:rPr lang="en-US" sz="4800" dirty="0"/>
              <a:t>1 5 6</a:t>
            </a:r>
            <a:r>
              <a:rPr lang="en-US" sz="4800" baseline="-25000" dirty="0"/>
              <a:t>8 </a:t>
            </a:r>
          </a:p>
          <a:p>
            <a:pPr algn="r">
              <a:defRPr/>
            </a:pPr>
            <a:r>
              <a:rPr lang="en-US" sz="4800" dirty="0"/>
              <a:t>+   6 6 2</a:t>
            </a:r>
            <a:r>
              <a:rPr lang="en-US" sz="4800" baseline="-25000" dirty="0"/>
              <a:t>8 </a:t>
            </a:r>
            <a:endParaRPr lang="ru-RU" sz="4800" dirty="0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1582738" y="1412875"/>
            <a:ext cx="3952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chemeClr val="accent2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99335" name="Rectangle 7"/>
          <p:cNvSpPr>
            <a:spLocks noChangeArrowheads="1"/>
          </p:cNvSpPr>
          <p:nvPr/>
        </p:nvSpPr>
        <p:spPr bwMode="auto">
          <a:xfrm>
            <a:off x="971550" y="3536950"/>
            <a:ext cx="5238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/>
              <a:t>1</a:t>
            </a:r>
            <a:endParaRPr lang="ru-RU" sz="4800" baseline="-25000"/>
          </a:p>
        </p:txBody>
      </p:sp>
      <p:sp>
        <p:nvSpPr>
          <p:cNvPr id="32777" name="Line 8"/>
          <p:cNvSpPr>
            <a:spLocks noChangeShapeType="1"/>
          </p:cNvSpPr>
          <p:nvPr/>
        </p:nvSpPr>
        <p:spPr bwMode="auto">
          <a:xfrm>
            <a:off x="900113" y="3573463"/>
            <a:ext cx="23383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9339" name="Rectangle 11"/>
          <p:cNvSpPr>
            <a:spLocks noChangeArrowheads="1"/>
          </p:cNvSpPr>
          <p:nvPr/>
        </p:nvSpPr>
        <p:spPr bwMode="auto">
          <a:xfrm>
            <a:off x="3708400" y="1989138"/>
            <a:ext cx="4859338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>
              <a:spcBef>
                <a:spcPct val="20000"/>
              </a:spcBef>
            </a:pPr>
            <a:r>
              <a:rPr lang="en-US" sz="3600"/>
              <a:t>6 + 2 = 8 = </a:t>
            </a:r>
            <a:r>
              <a:rPr lang="en-US" sz="3600" b="1">
                <a:solidFill>
                  <a:schemeClr val="accent2"/>
                </a:solidFill>
              </a:rPr>
              <a:t>8 </a:t>
            </a:r>
            <a:r>
              <a:rPr lang="en-US" sz="3600"/>
              <a:t>+ 0</a:t>
            </a:r>
          </a:p>
          <a:p>
            <a:pPr>
              <a:spcBef>
                <a:spcPct val="20000"/>
              </a:spcBef>
            </a:pPr>
            <a:r>
              <a:rPr lang="ru-RU" sz="3600"/>
              <a:t>5</a:t>
            </a:r>
            <a:r>
              <a:rPr lang="en-US" sz="3600"/>
              <a:t> </a:t>
            </a:r>
            <a:r>
              <a:rPr lang="ru-RU" sz="3600"/>
              <a:t>+</a:t>
            </a:r>
            <a:r>
              <a:rPr lang="en-US" sz="3600"/>
              <a:t> 6 </a:t>
            </a:r>
            <a:r>
              <a:rPr lang="ru-RU" sz="3600"/>
              <a:t>+</a:t>
            </a:r>
            <a:r>
              <a:rPr lang="en-US" sz="3600"/>
              <a:t> </a:t>
            </a:r>
            <a:r>
              <a:rPr lang="ru-RU" sz="3600" b="1">
                <a:solidFill>
                  <a:schemeClr val="accent2"/>
                </a:solidFill>
              </a:rPr>
              <a:t>1</a:t>
            </a:r>
            <a:r>
              <a:rPr lang="en-US" sz="3600" b="1">
                <a:solidFill>
                  <a:schemeClr val="accent2"/>
                </a:solidFill>
              </a:rPr>
              <a:t> </a:t>
            </a:r>
            <a:r>
              <a:rPr lang="ru-RU" sz="3600"/>
              <a:t>=</a:t>
            </a:r>
            <a:r>
              <a:rPr lang="en-US" sz="3600"/>
              <a:t> </a:t>
            </a:r>
            <a:r>
              <a:rPr lang="ru-RU" sz="3600"/>
              <a:t>1</a:t>
            </a:r>
            <a:r>
              <a:rPr lang="en-US" sz="3600"/>
              <a:t>2 </a:t>
            </a:r>
            <a:r>
              <a:rPr lang="ru-RU" sz="3600"/>
              <a:t>=</a:t>
            </a:r>
            <a:r>
              <a:rPr lang="en-US" sz="3600"/>
              <a:t> </a:t>
            </a:r>
            <a:r>
              <a:rPr lang="en-US" sz="3600" b="1">
                <a:solidFill>
                  <a:schemeClr val="accent2"/>
                </a:solidFill>
              </a:rPr>
              <a:t>8 </a:t>
            </a:r>
            <a:r>
              <a:rPr lang="en-US" sz="3600"/>
              <a:t>+ 4</a:t>
            </a:r>
            <a:endParaRPr lang="en-US" sz="3600" baseline="-25000"/>
          </a:p>
          <a:p>
            <a:pPr>
              <a:spcBef>
                <a:spcPct val="20000"/>
              </a:spcBef>
            </a:pPr>
            <a:r>
              <a:rPr lang="en-US" sz="3600"/>
              <a:t>1 + 6 + </a:t>
            </a:r>
            <a:r>
              <a:rPr lang="en-US" sz="3600" b="1">
                <a:solidFill>
                  <a:schemeClr val="accent2"/>
                </a:solidFill>
              </a:rPr>
              <a:t>1 </a:t>
            </a:r>
            <a:r>
              <a:rPr lang="en-US" sz="3600"/>
              <a:t>= </a:t>
            </a:r>
            <a:r>
              <a:rPr lang="en-US" sz="3600" b="1">
                <a:solidFill>
                  <a:schemeClr val="accent2"/>
                </a:solidFill>
              </a:rPr>
              <a:t>8 </a:t>
            </a:r>
            <a:r>
              <a:rPr lang="en-US" sz="3600"/>
              <a:t>= </a:t>
            </a:r>
            <a:r>
              <a:rPr lang="en-US" sz="3600" b="1">
                <a:solidFill>
                  <a:schemeClr val="accent2"/>
                </a:solidFill>
              </a:rPr>
              <a:t>8 </a:t>
            </a:r>
            <a:r>
              <a:rPr lang="en-US" sz="3600"/>
              <a:t>+ 0</a:t>
            </a:r>
            <a:endParaRPr lang="ru-RU" sz="3600"/>
          </a:p>
          <a:p>
            <a:pPr>
              <a:spcBef>
                <a:spcPct val="20000"/>
              </a:spcBef>
            </a:pPr>
            <a:endParaRPr lang="ru-RU" sz="3600"/>
          </a:p>
        </p:txBody>
      </p:sp>
      <p:sp>
        <p:nvSpPr>
          <p:cNvPr id="99340" name="Rectangle 12"/>
          <p:cNvSpPr>
            <a:spLocks noChangeArrowheads="1"/>
          </p:cNvSpPr>
          <p:nvPr/>
        </p:nvSpPr>
        <p:spPr bwMode="auto">
          <a:xfrm>
            <a:off x="1116013" y="1412875"/>
            <a:ext cx="3952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chemeClr val="accent2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99341" name="AutoShape 13"/>
          <p:cNvSpPr>
            <a:spLocks noChangeArrowheads="1"/>
          </p:cNvSpPr>
          <p:nvPr/>
        </p:nvSpPr>
        <p:spPr bwMode="auto">
          <a:xfrm>
            <a:off x="7235825" y="1989138"/>
            <a:ext cx="1763713" cy="431800"/>
          </a:xfrm>
          <a:prstGeom prst="wedgeRoundRectCallout">
            <a:avLst>
              <a:gd name="adj1" fmla="val -40907"/>
              <a:gd name="adj2" fmla="val 145222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b="1"/>
              <a:t>1 </a:t>
            </a:r>
            <a:r>
              <a:rPr lang="ru-RU" b="1"/>
              <a:t>в перенос</a:t>
            </a:r>
          </a:p>
        </p:txBody>
      </p:sp>
      <p:sp>
        <p:nvSpPr>
          <p:cNvPr id="99342" name="AutoShape 14"/>
          <p:cNvSpPr>
            <a:spLocks noChangeArrowheads="1"/>
          </p:cNvSpPr>
          <p:nvPr/>
        </p:nvSpPr>
        <p:spPr bwMode="auto">
          <a:xfrm>
            <a:off x="6443663" y="1304925"/>
            <a:ext cx="1763712" cy="431800"/>
          </a:xfrm>
          <a:prstGeom prst="wedgeRoundRectCallout">
            <a:avLst>
              <a:gd name="adj1" fmla="val -58463"/>
              <a:gd name="adj2" fmla="val 126102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b="1"/>
              <a:t>1 </a:t>
            </a:r>
            <a:r>
              <a:rPr lang="ru-RU" b="1"/>
              <a:t>в перенос</a:t>
            </a:r>
          </a:p>
        </p:txBody>
      </p:sp>
      <p:sp>
        <p:nvSpPr>
          <p:cNvPr id="99347" name="Rectangle 19"/>
          <p:cNvSpPr>
            <a:spLocks noChangeArrowheads="1"/>
          </p:cNvSpPr>
          <p:nvPr/>
        </p:nvSpPr>
        <p:spPr bwMode="auto">
          <a:xfrm>
            <a:off x="2051050" y="1412875"/>
            <a:ext cx="3952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chemeClr val="accent2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99348" name="Rectangle 20"/>
          <p:cNvSpPr>
            <a:spLocks noChangeArrowheads="1"/>
          </p:cNvSpPr>
          <p:nvPr/>
        </p:nvSpPr>
        <p:spPr bwMode="auto">
          <a:xfrm>
            <a:off x="2555875" y="3536950"/>
            <a:ext cx="7493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/>
              <a:t>0</a:t>
            </a:r>
            <a:r>
              <a:rPr lang="en-US" sz="4800" baseline="-25000"/>
              <a:t>8</a:t>
            </a:r>
            <a:endParaRPr lang="ru-RU" sz="4800" baseline="-25000"/>
          </a:p>
        </p:txBody>
      </p:sp>
      <p:sp>
        <p:nvSpPr>
          <p:cNvPr id="99349" name="Rectangle 21"/>
          <p:cNvSpPr>
            <a:spLocks noChangeArrowheads="1"/>
          </p:cNvSpPr>
          <p:nvPr/>
        </p:nvSpPr>
        <p:spPr bwMode="auto">
          <a:xfrm>
            <a:off x="1511300" y="3536950"/>
            <a:ext cx="5238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/>
              <a:t>0</a:t>
            </a:r>
            <a:endParaRPr lang="ru-RU" sz="4800" baseline="-25000"/>
          </a:p>
        </p:txBody>
      </p:sp>
      <p:sp>
        <p:nvSpPr>
          <p:cNvPr id="99350" name="Rectangle 22"/>
          <p:cNvSpPr>
            <a:spLocks noChangeArrowheads="1"/>
          </p:cNvSpPr>
          <p:nvPr/>
        </p:nvSpPr>
        <p:spPr bwMode="auto">
          <a:xfrm>
            <a:off x="2016125" y="3536950"/>
            <a:ext cx="5238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/>
              <a:t>4</a:t>
            </a:r>
            <a:endParaRPr lang="ru-RU" sz="4800" baseline="-25000"/>
          </a:p>
        </p:txBody>
      </p:sp>
      <p:sp>
        <p:nvSpPr>
          <p:cNvPr id="99351" name="AutoShape 23"/>
          <p:cNvSpPr>
            <a:spLocks noChangeArrowheads="1"/>
          </p:cNvSpPr>
          <p:nvPr/>
        </p:nvSpPr>
        <p:spPr bwMode="auto">
          <a:xfrm>
            <a:off x="6985000" y="4113213"/>
            <a:ext cx="1763713" cy="431800"/>
          </a:xfrm>
          <a:prstGeom prst="wedgeRoundRectCallout">
            <a:avLst>
              <a:gd name="adj1" fmla="val -46671"/>
              <a:gd name="adj2" fmla="val -119852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b="1"/>
              <a:t>1 </a:t>
            </a:r>
            <a:r>
              <a:rPr lang="ru-RU" b="1"/>
              <a:t>в перенос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9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9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9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9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99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9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9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9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9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99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9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99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99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99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99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9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4" grpId="0"/>
      <p:bldP spid="99335" grpId="0"/>
      <p:bldP spid="99339" grpId="0" build="p"/>
      <p:bldP spid="99340" grpId="0"/>
      <p:bldP spid="99341" grpId="0" animBg="1"/>
      <p:bldP spid="99341" grpId="1" animBg="1"/>
      <p:bldP spid="99342" grpId="0" animBg="1"/>
      <p:bldP spid="99342" grpId="1" animBg="1"/>
      <p:bldP spid="99347" grpId="0"/>
      <p:bldP spid="99348" grpId="0"/>
      <p:bldP spid="99349" grpId="0"/>
      <p:bldP spid="99350" grpId="0"/>
      <p:bldP spid="99351" grpId="0" animBg="1"/>
      <p:bldP spid="99351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504235-5827-4DA2-8C80-B59A765082E2}" type="slidenum">
              <a:rPr lang="ru-RU" smtClean="0"/>
              <a:pPr/>
              <a:t>33</a:t>
            </a:fld>
            <a:endParaRPr lang="ru-RU"/>
          </a:p>
        </p:txBody>
      </p:sp>
      <p:sp>
        <p:nvSpPr>
          <p:cNvPr id="33795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3796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Пример</a:t>
            </a:r>
          </a:p>
        </p:txBody>
      </p:sp>
      <p:grpSp>
        <p:nvGrpSpPr>
          <p:cNvPr id="33797" name="Group 18"/>
          <p:cNvGrpSpPr>
            <a:grpSpLocks/>
          </p:cNvGrpSpPr>
          <p:nvPr/>
        </p:nvGrpSpPr>
        <p:grpSpPr bwMode="auto">
          <a:xfrm>
            <a:off x="611188" y="1304925"/>
            <a:ext cx="2954337" cy="2484438"/>
            <a:chOff x="385" y="822"/>
            <a:chExt cx="1861" cy="1565"/>
          </a:xfrm>
        </p:grpSpPr>
        <p:sp>
          <p:nvSpPr>
            <p:cNvPr id="103429" name="Rectangle 5"/>
            <p:cNvSpPr>
              <a:spLocks noChangeArrowheads="1"/>
            </p:cNvSpPr>
            <p:nvPr/>
          </p:nvSpPr>
          <p:spPr bwMode="auto">
            <a:xfrm>
              <a:off x="385" y="822"/>
              <a:ext cx="1861" cy="1565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tx2"/>
              </a:outerShdw>
            </a:effectLst>
          </p:spPr>
          <p:txBody>
            <a:bodyPr wrap="none"/>
            <a:lstStyle/>
            <a:p>
              <a:pPr algn="r">
                <a:defRPr/>
              </a:pPr>
              <a:r>
                <a:rPr lang="ru-RU" sz="4800"/>
                <a:t>3</a:t>
              </a:r>
              <a:r>
                <a:rPr lang="en-US" sz="4800"/>
                <a:t> 5 </a:t>
              </a:r>
              <a:r>
                <a:rPr lang="ru-RU" sz="4800"/>
                <a:t>3</a:t>
              </a:r>
              <a:r>
                <a:rPr lang="en-US" sz="4800" baseline="-25000"/>
                <a:t>8 </a:t>
              </a:r>
            </a:p>
            <a:p>
              <a:pPr algn="r">
                <a:defRPr/>
              </a:pPr>
              <a:r>
                <a:rPr lang="en-US" sz="4800"/>
                <a:t>+   </a:t>
              </a:r>
              <a:r>
                <a:rPr lang="ru-RU" sz="4800"/>
                <a:t>7</a:t>
              </a:r>
              <a:r>
                <a:rPr lang="en-US" sz="4800"/>
                <a:t> </a:t>
              </a:r>
              <a:r>
                <a:rPr lang="ru-RU" sz="4800"/>
                <a:t>3</a:t>
              </a:r>
              <a:r>
                <a:rPr lang="en-US" sz="4800"/>
                <a:t> </a:t>
              </a:r>
              <a:r>
                <a:rPr lang="ru-RU" sz="4800"/>
                <a:t>6</a:t>
              </a:r>
              <a:r>
                <a:rPr lang="en-US" sz="4800" baseline="-25000"/>
                <a:t>8 </a:t>
              </a:r>
              <a:endParaRPr lang="ru-RU" sz="4800"/>
            </a:p>
          </p:txBody>
        </p:sp>
        <p:sp>
          <p:nvSpPr>
            <p:cNvPr id="33802" name="Line 8"/>
            <p:cNvSpPr>
              <a:spLocks noChangeShapeType="1"/>
            </p:cNvSpPr>
            <p:nvPr/>
          </p:nvSpPr>
          <p:spPr bwMode="auto">
            <a:xfrm>
              <a:off x="681" y="1843"/>
              <a:ext cx="147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3798" name="Group 19"/>
          <p:cNvGrpSpPr>
            <a:grpSpLocks/>
          </p:cNvGrpSpPr>
          <p:nvPr/>
        </p:nvGrpSpPr>
        <p:grpSpPr bwMode="auto">
          <a:xfrm>
            <a:off x="5040313" y="1304925"/>
            <a:ext cx="2954337" cy="2484438"/>
            <a:chOff x="385" y="822"/>
            <a:chExt cx="1861" cy="1565"/>
          </a:xfrm>
        </p:grpSpPr>
        <p:sp>
          <p:nvSpPr>
            <p:cNvPr id="103444" name="Rectangle 20"/>
            <p:cNvSpPr>
              <a:spLocks noChangeArrowheads="1"/>
            </p:cNvSpPr>
            <p:nvPr/>
          </p:nvSpPr>
          <p:spPr bwMode="auto">
            <a:xfrm>
              <a:off x="385" y="822"/>
              <a:ext cx="1861" cy="1565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tx2"/>
              </a:outerShdw>
            </a:effectLst>
          </p:spPr>
          <p:txBody>
            <a:bodyPr wrap="none"/>
            <a:lstStyle/>
            <a:p>
              <a:pPr algn="r">
                <a:defRPr/>
              </a:pPr>
              <a:r>
                <a:rPr lang="ru-RU" sz="4800"/>
                <a:t>1 3</a:t>
              </a:r>
              <a:r>
                <a:rPr lang="en-US" sz="4800"/>
                <a:t> 5 </a:t>
              </a:r>
              <a:r>
                <a:rPr lang="ru-RU" sz="4800"/>
                <a:t>3</a:t>
              </a:r>
              <a:r>
                <a:rPr lang="en-US" sz="4800" baseline="-25000"/>
                <a:t>8 </a:t>
              </a:r>
            </a:p>
            <a:p>
              <a:pPr algn="r">
                <a:defRPr/>
              </a:pPr>
              <a:r>
                <a:rPr lang="en-US" sz="4800"/>
                <a:t>+   </a:t>
              </a:r>
              <a:r>
                <a:rPr lang="ru-RU" sz="4800"/>
                <a:t>7</a:t>
              </a:r>
              <a:r>
                <a:rPr lang="en-US" sz="4800"/>
                <a:t> </a:t>
              </a:r>
              <a:r>
                <a:rPr lang="ru-RU" sz="4800"/>
                <a:t>7</a:t>
              </a:r>
              <a:r>
                <a:rPr lang="en-US" sz="4800"/>
                <a:t> </a:t>
              </a:r>
              <a:r>
                <a:rPr lang="ru-RU" sz="4800"/>
                <a:t>7</a:t>
              </a:r>
              <a:r>
                <a:rPr lang="en-US" sz="4800" baseline="-25000"/>
                <a:t>8 </a:t>
              </a:r>
              <a:endParaRPr lang="ru-RU" sz="4800"/>
            </a:p>
          </p:txBody>
        </p:sp>
        <p:sp>
          <p:nvSpPr>
            <p:cNvPr id="33800" name="Line 21"/>
            <p:cNvSpPr>
              <a:spLocks noChangeShapeType="1"/>
            </p:cNvSpPr>
            <p:nvPr/>
          </p:nvSpPr>
          <p:spPr bwMode="auto">
            <a:xfrm>
              <a:off x="681" y="1843"/>
              <a:ext cx="147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663293-E814-4687-9F11-6ABE1EAE6DE0}" type="slidenum">
              <a:rPr lang="ru-RU" smtClean="0"/>
              <a:pPr/>
              <a:t>34</a:t>
            </a:fld>
            <a:endParaRPr lang="ru-RU"/>
          </a:p>
        </p:txBody>
      </p:sp>
      <p:sp>
        <p:nvSpPr>
          <p:cNvPr id="34819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820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Арифметические операции</a:t>
            </a:r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468313" y="985838"/>
            <a:ext cx="1855787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</a:rPr>
              <a:t>вычитание</a:t>
            </a:r>
          </a:p>
        </p:txBody>
      </p:sp>
      <p:sp>
        <p:nvSpPr>
          <p:cNvPr id="101381" name="Rectangle 5"/>
          <p:cNvSpPr>
            <a:spLocks noChangeArrowheads="1"/>
          </p:cNvSpPr>
          <p:nvPr/>
        </p:nvSpPr>
        <p:spPr bwMode="auto">
          <a:xfrm>
            <a:off x="468313" y="1952625"/>
            <a:ext cx="2916237" cy="2484438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/>
          <a:lstStyle/>
          <a:p>
            <a:pPr algn="r">
              <a:defRPr/>
            </a:pPr>
            <a:r>
              <a:rPr lang="ru-RU" sz="4800"/>
              <a:t>4</a:t>
            </a:r>
            <a:r>
              <a:rPr lang="en-US" sz="4800"/>
              <a:t> 5 6</a:t>
            </a:r>
            <a:r>
              <a:rPr lang="en-US" sz="4800" baseline="-25000"/>
              <a:t>8 </a:t>
            </a:r>
          </a:p>
          <a:p>
            <a:pPr algn="r">
              <a:defRPr/>
            </a:pPr>
            <a:r>
              <a:rPr lang="ru-RU" sz="4800"/>
              <a:t>–</a:t>
            </a:r>
            <a:r>
              <a:rPr lang="en-US" sz="4800"/>
              <a:t>   </a:t>
            </a:r>
            <a:r>
              <a:rPr lang="ru-RU" sz="4800"/>
              <a:t>2</a:t>
            </a:r>
            <a:r>
              <a:rPr lang="en-US" sz="4800"/>
              <a:t> </a:t>
            </a:r>
            <a:r>
              <a:rPr lang="ru-RU" sz="4800"/>
              <a:t>7</a:t>
            </a:r>
            <a:r>
              <a:rPr lang="en-US" sz="4800"/>
              <a:t> </a:t>
            </a:r>
            <a:r>
              <a:rPr lang="ru-RU" sz="4800"/>
              <a:t>7</a:t>
            </a:r>
            <a:r>
              <a:rPr lang="en-US" sz="4800" baseline="-25000"/>
              <a:t>8 </a:t>
            </a:r>
            <a:endParaRPr lang="ru-RU" sz="4800"/>
          </a:p>
        </p:txBody>
      </p:sp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2051050" y="1412875"/>
            <a:ext cx="3952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chemeClr val="accent2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900113" y="3573463"/>
            <a:ext cx="23383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1385" name="Rectangle 9"/>
          <p:cNvSpPr>
            <a:spLocks noChangeArrowheads="1"/>
          </p:cNvSpPr>
          <p:nvPr/>
        </p:nvSpPr>
        <p:spPr bwMode="auto">
          <a:xfrm>
            <a:off x="3708400" y="1989138"/>
            <a:ext cx="4895850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>
              <a:spcBef>
                <a:spcPct val="50000"/>
              </a:spcBef>
            </a:pPr>
            <a:r>
              <a:rPr lang="ru-RU" sz="3600"/>
              <a:t>(</a:t>
            </a:r>
            <a:r>
              <a:rPr lang="en-US" sz="3600"/>
              <a:t>6 + </a:t>
            </a:r>
            <a:r>
              <a:rPr lang="ru-RU" sz="3600" b="1">
                <a:solidFill>
                  <a:srgbClr val="3333FF"/>
                </a:solidFill>
              </a:rPr>
              <a:t>8</a:t>
            </a:r>
            <a:r>
              <a:rPr lang="ru-RU" sz="3600"/>
              <a:t>) – 7</a:t>
            </a:r>
            <a:r>
              <a:rPr lang="en-US" sz="3600"/>
              <a:t> = </a:t>
            </a:r>
            <a:r>
              <a:rPr lang="ru-RU" sz="3600"/>
              <a:t>7</a:t>
            </a:r>
            <a:r>
              <a:rPr lang="en-US" sz="3600"/>
              <a:t> </a:t>
            </a:r>
            <a:endParaRPr lang="ru-RU" sz="3600"/>
          </a:p>
          <a:p>
            <a:pPr>
              <a:spcBef>
                <a:spcPct val="50000"/>
              </a:spcBef>
            </a:pPr>
            <a:r>
              <a:rPr lang="ru-RU" sz="3600"/>
              <a:t>(5</a:t>
            </a:r>
            <a:r>
              <a:rPr lang="en-US" sz="3600"/>
              <a:t> </a:t>
            </a:r>
            <a:r>
              <a:rPr lang="ru-RU" sz="3600"/>
              <a:t>– </a:t>
            </a:r>
            <a:r>
              <a:rPr lang="ru-RU" sz="3600" b="1">
                <a:solidFill>
                  <a:srgbClr val="FF0000"/>
                </a:solidFill>
              </a:rPr>
              <a:t>1</a:t>
            </a:r>
            <a:r>
              <a:rPr lang="ru-RU" sz="3600"/>
              <a:t> +</a:t>
            </a:r>
            <a:r>
              <a:rPr lang="en-US" sz="3600"/>
              <a:t> </a:t>
            </a:r>
            <a:r>
              <a:rPr lang="ru-RU" sz="3600" b="1">
                <a:solidFill>
                  <a:srgbClr val="3333FF"/>
                </a:solidFill>
              </a:rPr>
              <a:t>8</a:t>
            </a:r>
            <a:r>
              <a:rPr lang="ru-RU" sz="3600"/>
              <a:t>)</a:t>
            </a:r>
            <a:r>
              <a:rPr lang="en-US" sz="3600"/>
              <a:t> </a:t>
            </a:r>
            <a:r>
              <a:rPr lang="ru-RU" sz="3600"/>
              <a:t>–</a:t>
            </a:r>
            <a:r>
              <a:rPr lang="en-US" sz="3600"/>
              <a:t> </a:t>
            </a:r>
            <a:r>
              <a:rPr lang="ru-RU" sz="3600"/>
              <a:t>7</a:t>
            </a:r>
            <a:r>
              <a:rPr lang="en-US" sz="3600" b="1">
                <a:solidFill>
                  <a:schemeClr val="accent2"/>
                </a:solidFill>
              </a:rPr>
              <a:t> </a:t>
            </a:r>
            <a:r>
              <a:rPr lang="ru-RU" sz="3600"/>
              <a:t>=</a:t>
            </a:r>
            <a:r>
              <a:rPr lang="en-US" sz="3600"/>
              <a:t> </a:t>
            </a:r>
            <a:r>
              <a:rPr lang="ru-RU" sz="3600"/>
              <a:t>5</a:t>
            </a:r>
            <a:endParaRPr lang="en-US" sz="3600" baseline="-25000"/>
          </a:p>
          <a:p>
            <a:pPr>
              <a:spcBef>
                <a:spcPct val="50000"/>
              </a:spcBef>
            </a:pPr>
            <a:r>
              <a:rPr lang="ru-RU" sz="3600"/>
              <a:t>(4 – </a:t>
            </a:r>
            <a:r>
              <a:rPr lang="ru-RU" sz="3600" b="1">
                <a:solidFill>
                  <a:srgbClr val="FF0000"/>
                </a:solidFill>
              </a:rPr>
              <a:t>1</a:t>
            </a:r>
            <a:r>
              <a:rPr lang="ru-RU" sz="3600"/>
              <a:t>) – 2 = 1</a:t>
            </a:r>
          </a:p>
        </p:txBody>
      </p:sp>
      <p:sp>
        <p:nvSpPr>
          <p:cNvPr id="101386" name="Rectangle 10"/>
          <p:cNvSpPr>
            <a:spLocks noChangeArrowheads="1"/>
          </p:cNvSpPr>
          <p:nvPr/>
        </p:nvSpPr>
        <p:spPr bwMode="auto">
          <a:xfrm>
            <a:off x="1584325" y="1412875"/>
            <a:ext cx="3952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chemeClr val="accent2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101388" name="AutoShape 12"/>
          <p:cNvSpPr>
            <a:spLocks noChangeArrowheads="1"/>
          </p:cNvSpPr>
          <p:nvPr/>
        </p:nvSpPr>
        <p:spPr bwMode="auto">
          <a:xfrm>
            <a:off x="5040313" y="1341438"/>
            <a:ext cx="971550" cy="431800"/>
          </a:xfrm>
          <a:prstGeom prst="wedgeRoundRectCallout">
            <a:avLst>
              <a:gd name="adj1" fmla="val -65361"/>
              <a:gd name="adj2" fmla="val 126102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b="1"/>
              <a:t>заем</a:t>
            </a:r>
          </a:p>
        </p:txBody>
      </p:sp>
      <p:sp>
        <p:nvSpPr>
          <p:cNvPr id="101390" name="Rectangle 14"/>
          <p:cNvSpPr>
            <a:spLocks noChangeArrowheads="1"/>
          </p:cNvSpPr>
          <p:nvPr/>
        </p:nvSpPr>
        <p:spPr bwMode="auto">
          <a:xfrm>
            <a:off x="2555875" y="3536950"/>
            <a:ext cx="7493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800"/>
              <a:t>7</a:t>
            </a:r>
            <a:r>
              <a:rPr lang="en-US" sz="4800" baseline="-25000"/>
              <a:t>8</a:t>
            </a:r>
            <a:endParaRPr lang="ru-RU" sz="4800" baseline="-25000"/>
          </a:p>
        </p:txBody>
      </p:sp>
      <p:sp>
        <p:nvSpPr>
          <p:cNvPr id="101391" name="Rectangle 15"/>
          <p:cNvSpPr>
            <a:spLocks noChangeArrowheads="1"/>
          </p:cNvSpPr>
          <p:nvPr/>
        </p:nvSpPr>
        <p:spPr bwMode="auto">
          <a:xfrm>
            <a:off x="1511300" y="3536950"/>
            <a:ext cx="5238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800"/>
              <a:t>1</a:t>
            </a:r>
            <a:endParaRPr lang="ru-RU" sz="4800" baseline="-25000"/>
          </a:p>
        </p:txBody>
      </p:sp>
      <p:sp>
        <p:nvSpPr>
          <p:cNvPr id="101392" name="Rectangle 16"/>
          <p:cNvSpPr>
            <a:spLocks noChangeArrowheads="1"/>
          </p:cNvSpPr>
          <p:nvPr/>
        </p:nvSpPr>
        <p:spPr bwMode="auto">
          <a:xfrm>
            <a:off x="2016125" y="3536950"/>
            <a:ext cx="5238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800"/>
              <a:t>5</a:t>
            </a:r>
            <a:endParaRPr lang="ru-RU" sz="4800" baseline="-25000"/>
          </a:p>
        </p:txBody>
      </p:sp>
      <p:sp>
        <p:nvSpPr>
          <p:cNvPr id="101394" name="AutoShape 18"/>
          <p:cNvSpPr>
            <a:spLocks noChangeArrowheads="1"/>
          </p:cNvSpPr>
          <p:nvPr/>
        </p:nvSpPr>
        <p:spPr bwMode="auto">
          <a:xfrm>
            <a:off x="6804025" y="2205038"/>
            <a:ext cx="971550" cy="431800"/>
          </a:xfrm>
          <a:prstGeom prst="wedgeRoundRectCallout">
            <a:avLst>
              <a:gd name="adj1" fmla="val -169116"/>
              <a:gd name="adj2" fmla="val 117648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b="1"/>
              <a:t>заем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1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1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1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1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101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1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1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1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1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101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01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01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2" grpId="0"/>
      <p:bldP spid="101385" grpId="0" build="p"/>
      <p:bldP spid="101386" grpId="0"/>
      <p:bldP spid="101388" grpId="0" animBg="1"/>
      <p:bldP spid="101388" grpId="1" animBg="1"/>
      <p:bldP spid="101390" grpId="0"/>
      <p:bldP spid="101391" grpId="0"/>
      <p:bldP spid="101392" grpId="0"/>
      <p:bldP spid="101394" grpId="0" animBg="1"/>
      <p:bldP spid="101394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26060A-0241-4E2C-B19B-0040ED03F313}" type="slidenum">
              <a:rPr lang="ru-RU" smtClean="0"/>
              <a:pPr/>
              <a:t>35</a:t>
            </a:fld>
            <a:endParaRPr lang="ru-RU"/>
          </a:p>
        </p:txBody>
      </p:sp>
      <p:sp>
        <p:nvSpPr>
          <p:cNvPr id="35843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44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Примеры</a:t>
            </a:r>
          </a:p>
        </p:txBody>
      </p:sp>
      <p:grpSp>
        <p:nvGrpSpPr>
          <p:cNvPr id="35845" name="Group 10"/>
          <p:cNvGrpSpPr>
            <a:grpSpLocks/>
          </p:cNvGrpSpPr>
          <p:nvPr/>
        </p:nvGrpSpPr>
        <p:grpSpPr bwMode="auto">
          <a:xfrm>
            <a:off x="539750" y="1196975"/>
            <a:ext cx="2990850" cy="2484438"/>
            <a:chOff x="90" y="1049"/>
            <a:chExt cx="1884" cy="1565"/>
          </a:xfrm>
        </p:grpSpPr>
        <p:sp>
          <p:nvSpPr>
            <p:cNvPr id="105476" name="Rectangle 4"/>
            <p:cNvSpPr>
              <a:spLocks noChangeArrowheads="1"/>
            </p:cNvSpPr>
            <p:nvPr/>
          </p:nvSpPr>
          <p:spPr bwMode="auto">
            <a:xfrm>
              <a:off x="90" y="1049"/>
              <a:ext cx="1884" cy="1565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tx2"/>
              </a:outerShdw>
            </a:effectLst>
          </p:spPr>
          <p:txBody>
            <a:bodyPr wrap="none"/>
            <a:lstStyle/>
            <a:p>
              <a:pPr algn="r">
                <a:defRPr/>
              </a:pPr>
              <a:r>
                <a:rPr lang="ru-RU" sz="4800"/>
                <a:t>1</a:t>
              </a:r>
              <a:r>
                <a:rPr lang="en-US" sz="4800"/>
                <a:t> 5 </a:t>
              </a:r>
              <a:r>
                <a:rPr lang="ru-RU" sz="4800"/>
                <a:t>6</a:t>
              </a:r>
              <a:r>
                <a:rPr lang="en-US" sz="4800" baseline="-25000"/>
                <a:t>8 </a:t>
              </a:r>
            </a:p>
            <a:p>
              <a:pPr algn="r">
                <a:defRPr/>
              </a:pPr>
              <a:r>
                <a:rPr lang="ru-RU" sz="4800"/>
                <a:t>–</a:t>
              </a:r>
              <a:r>
                <a:rPr lang="en-US" sz="4800"/>
                <a:t> </a:t>
              </a:r>
              <a:r>
                <a:rPr lang="ru-RU" sz="4800"/>
                <a:t> </a:t>
              </a:r>
              <a:r>
                <a:rPr lang="en-US" sz="4800"/>
                <a:t>  </a:t>
              </a:r>
              <a:r>
                <a:rPr lang="ru-RU" sz="4800"/>
                <a:t>6</a:t>
              </a:r>
              <a:r>
                <a:rPr lang="en-US" sz="4800"/>
                <a:t> </a:t>
              </a:r>
              <a:r>
                <a:rPr lang="ru-RU" sz="4800"/>
                <a:t>6</a:t>
              </a:r>
              <a:r>
                <a:rPr lang="en-US" sz="4800"/>
                <a:t> </a:t>
              </a:r>
              <a:r>
                <a:rPr lang="ru-RU" sz="4800"/>
                <a:t>2</a:t>
              </a:r>
              <a:r>
                <a:rPr lang="en-US" sz="4800" baseline="-25000"/>
                <a:t>8 </a:t>
              </a:r>
              <a:endParaRPr lang="ru-RU" sz="4800"/>
            </a:p>
          </p:txBody>
        </p:sp>
        <p:sp>
          <p:nvSpPr>
            <p:cNvPr id="35850" name="Line 5"/>
            <p:cNvSpPr>
              <a:spLocks noChangeShapeType="1"/>
            </p:cNvSpPr>
            <p:nvPr/>
          </p:nvSpPr>
          <p:spPr bwMode="auto">
            <a:xfrm>
              <a:off x="409" y="2070"/>
              <a:ext cx="147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148263" y="1196975"/>
            <a:ext cx="2990850" cy="2484438"/>
            <a:chOff x="90" y="1049"/>
            <a:chExt cx="1884" cy="1565"/>
          </a:xfrm>
        </p:grpSpPr>
        <p:sp>
          <p:nvSpPr>
            <p:cNvPr id="105484" name="Rectangle 12"/>
            <p:cNvSpPr>
              <a:spLocks noChangeArrowheads="1"/>
            </p:cNvSpPr>
            <p:nvPr/>
          </p:nvSpPr>
          <p:spPr bwMode="auto">
            <a:xfrm>
              <a:off x="90" y="1049"/>
              <a:ext cx="1884" cy="1565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tx2"/>
              </a:outerShdw>
            </a:effectLst>
          </p:spPr>
          <p:txBody>
            <a:bodyPr wrap="none"/>
            <a:lstStyle/>
            <a:p>
              <a:pPr algn="r">
                <a:defRPr/>
              </a:pPr>
              <a:r>
                <a:rPr lang="ru-RU" sz="4800"/>
                <a:t>1 1</a:t>
              </a:r>
              <a:r>
                <a:rPr lang="en-US" sz="4800"/>
                <a:t> 5 </a:t>
              </a:r>
              <a:r>
                <a:rPr lang="ru-RU" sz="4800"/>
                <a:t>6</a:t>
              </a:r>
              <a:r>
                <a:rPr lang="en-US" sz="4800" baseline="-25000"/>
                <a:t>8 </a:t>
              </a:r>
            </a:p>
            <a:p>
              <a:pPr algn="r">
                <a:defRPr/>
              </a:pPr>
              <a:r>
                <a:rPr lang="ru-RU" sz="4800"/>
                <a:t>–</a:t>
              </a:r>
              <a:r>
                <a:rPr lang="en-US" sz="4800"/>
                <a:t> </a:t>
              </a:r>
              <a:r>
                <a:rPr lang="ru-RU" sz="4800"/>
                <a:t> </a:t>
              </a:r>
              <a:r>
                <a:rPr lang="en-US" sz="4800"/>
                <a:t>  </a:t>
              </a:r>
              <a:r>
                <a:rPr lang="ru-RU" sz="4800"/>
                <a:t>6</a:t>
              </a:r>
              <a:r>
                <a:rPr lang="en-US" sz="4800"/>
                <a:t> </a:t>
              </a:r>
              <a:r>
                <a:rPr lang="ru-RU" sz="4800"/>
                <a:t>6</a:t>
              </a:r>
              <a:r>
                <a:rPr lang="en-US" sz="4800"/>
                <a:t> </a:t>
              </a:r>
              <a:r>
                <a:rPr lang="ru-RU" sz="4800"/>
                <a:t>2</a:t>
              </a:r>
              <a:r>
                <a:rPr lang="en-US" sz="4800" baseline="-25000"/>
                <a:t>8 </a:t>
              </a:r>
              <a:endParaRPr lang="ru-RU" sz="4800"/>
            </a:p>
          </p:txBody>
        </p:sp>
        <p:sp>
          <p:nvSpPr>
            <p:cNvPr id="35848" name="Line 13"/>
            <p:cNvSpPr>
              <a:spLocks noChangeShapeType="1"/>
            </p:cNvSpPr>
            <p:nvPr/>
          </p:nvSpPr>
          <p:spPr bwMode="auto">
            <a:xfrm>
              <a:off x="409" y="2070"/>
              <a:ext cx="147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511300"/>
            <a:ext cx="8723313" cy="1508125"/>
          </a:xfrm>
        </p:spPr>
        <p:txBody>
          <a:bodyPr/>
          <a:lstStyle/>
          <a:p>
            <a:pPr eaLnBrk="1" hangingPunct="1"/>
            <a:r>
              <a:rPr lang="ru-RU" sz="7200" b="1">
                <a:solidFill>
                  <a:schemeClr val="accent2"/>
                </a:solidFill>
              </a:rPr>
              <a:t>Системы счисления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74675" y="4378325"/>
            <a:ext cx="8369300" cy="1397000"/>
          </a:xfrm>
          <a:noFill/>
        </p:spPr>
        <p:txBody>
          <a:bodyPr/>
          <a:lstStyle/>
          <a:p>
            <a:pPr marL="1976438" indent="-1976438" algn="l" eaLnBrk="1" hangingPunct="1">
              <a:lnSpc>
                <a:spcPct val="80000"/>
              </a:lnSpc>
            </a:pPr>
            <a:r>
              <a:rPr lang="ru-RU" sz="4000" b="1"/>
              <a:t>Тема 4. Шестнадцатеричная системы счисления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F13A09-E85E-42B6-8A2B-123995393BDE}" type="slidenum">
              <a:rPr lang="ru-RU" smtClean="0"/>
              <a:pPr/>
              <a:t>37</a:t>
            </a:fld>
            <a:endParaRPr lang="ru-RU"/>
          </a:p>
        </p:txBody>
      </p:sp>
      <p:sp>
        <p:nvSpPr>
          <p:cNvPr id="37891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892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Шестнадцатеричная система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395288" y="908050"/>
            <a:ext cx="51069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ru-RU" sz="2400" b="1"/>
              <a:t>Основание</a:t>
            </a:r>
            <a:r>
              <a:rPr lang="ru-RU" sz="2400"/>
              <a:t> (количество цифр): </a:t>
            </a:r>
            <a:r>
              <a:rPr lang="en-US" sz="2400" b="1"/>
              <a:t>16</a:t>
            </a:r>
            <a:endParaRPr lang="ru-RU" sz="2400" b="1"/>
          </a:p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ru-RU" sz="2400" b="1"/>
              <a:t>Алфавит: </a:t>
            </a:r>
            <a:r>
              <a:rPr lang="en-US" sz="2400"/>
              <a:t>0, 1</a:t>
            </a:r>
            <a:r>
              <a:rPr lang="ru-RU" sz="2400"/>
              <a:t>, 2</a:t>
            </a:r>
            <a:r>
              <a:rPr lang="en-US" sz="2400"/>
              <a:t>, 3, 4, 5, 6, 7, 8, 9,</a:t>
            </a:r>
            <a:endParaRPr lang="ru-RU" sz="2400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539750" y="2060575"/>
            <a:ext cx="1333500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</a:rPr>
              <a:t>1</a:t>
            </a:r>
            <a:r>
              <a:rPr lang="en-US" sz="2400" b="1">
                <a:solidFill>
                  <a:schemeClr val="accent2"/>
                </a:solidFill>
              </a:rPr>
              <a:t>0</a:t>
            </a:r>
            <a:r>
              <a:rPr lang="ru-RU" sz="2400" b="1">
                <a:solidFill>
                  <a:schemeClr val="accent2"/>
                </a:solidFill>
              </a:rPr>
              <a:t> </a:t>
            </a:r>
            <a:r>
              <a:rPr lang="ru-RU" sz="2400" b="1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en-US" sz="2400" b="1">
                <a:solidFill>
                  <a:schemeClr val="accent2"/>
                </a:solidFill>
                <a:sym typeface="Symbol" pitchFamily="18" charset="2"/>
              </a:rPr>
              <a:t>16</a:t>
            </a:r>
            <a:endParaRPr lang="ru-RU" sz="2400" b="1">
              <a:solidFill>
                <a:schemeClr val="accent2"/>
              </a:solidFill>
            </a:endParaRPr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611188" y="4149725"/>
            <a:ext cx="1333500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accent2"/>
                </a:solidFill>
              </a:rPr>
              <a:t>16</a:t>
            </a:r>
            <a:r>
              <a:rPr lang="ru-RU" sz="2400" b="1">
                <a:solidFill>
                  <a:schemeClr val="accent2"/>
                </a:solidFill>
              </a:rPr>
              <a:t> </a:t>
            </a:r>
            <a:r>
              <a:rPr lang="ru-RU" sz="2400" b="1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ru-RU" sz="2400" b="1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2124075" y="2097088"/>
            <a:ext cx="693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10</a:t>
            </a:r>
            <a:r>
              <a:rPr lang="en-US" sz="2400"/>
              <a:t>7</a:t>
            </a:r>
            <a:endParaRPr lang="ru-RU" sz="2400"/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2232025" y="2133600"/>
            <a:ext cx="1331913" cy="1187450"/>
            <a:chOff x="1406" y="1344"/>
            <a:chExt cx="839" cy="748"/>
          </a:xfrm>
        </p:grpSpPr>
        <p:grpSp>
          <p:nvGrpSpPr>
            <p:cNvPr id="37923" name="Group 9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37928" name="Group 10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37930" name="Line 11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931" name="Line 12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7929" name="Rectangle 13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3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/>
                  <a:t>16</a:t>
                </a:r>
                <a:endParaRPr lang="ru-RU" sz="2400"/>
              </a:p>
            </p:txBody>
          </p:sp>
        </p:grpSp>
        <p:sp>
          <p:nvSpPr>
            <p:cNvPr id="37924" name="Rectangle 14"/>
            <p:cNvSpPr>
              <a:spLocks noChangeArrowheads="1"/>
            </p:cNvSpPr>
            <p:nvPr/>
          </p:nvSpPr>
          <p:spPr bwMode="auto">
            <a:xfrm>
              <a:off x="1837" y="1616"/>
              <a:ext cx="3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/>
                <a:t>  6</a:t>
              </a:r>
              <a:endParaRPr lang="ru-RU" sz="2400"/>
            </a:p>
          </p:txBody>
        </p:sp>
        <p:sp>
          <p:nvSpPr>
            <p:cNvPr id="37925" name="Rectangle 15"/>
            <p:cNvSpPr>
              <a:spLocks noChangeArrowheads="1"/>
            </p:cNvSpPr>
            <p:nvPr/>
          </p:nvSpPr>
          <p:spPr bwMode="auto">
            <a:xfrm>
              <a:off x="1429" y="1525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96</a:t>
              </a:r>
            </a:p>
          </p:txBody>
        </p:sp>
        <p:sp>
          <p:nvSpPr>
            <p:cNvPr id="37926" name="Line 16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145" name="Rectangle 17"/>
            <p:cNvSpPr>
              <a:spLocks noChangeArrowheads="1"/>
            </p:cNvSpPr>
            <p:nvPr/>
          </p:nvSpPr>
          <p:spPr bwMode="auto">
            <a:xfrm>
              <a:off x="1406" y="1842"/>
              <a:ext cx="288" cy="25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pPr>
                <a:defRPr/>
              </a:pPr>
              <a:r>
                <a:rPr lang="en-US" sz="2400">
                  <a:solidFill>
                    <a:schemeClr val="bg1"/>
                  </a:solidFill>
                </a:rPr>
                <a:t>11</a:t>
              </a:r>
              <a:endParaRPr lang="ru-RU" sz="240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2843213" y="2600325"/>
            <a:ext cx="1295400" cy="1179513"/>
            <a:chOff x="1791" y="1616"/>
            <a:chExt cx="816" cy="743"/>
          </a:xfrm>
        </p:grpSpPr>
        <p:grpSp>
          <p:nvGrpSpPr>
            <p:cNvPr id="37914" name="Group 19"/>
            <p:cNvGrpSpPr>
              <a:grpSpLocks/>
            </p:cNvGrpSpPr>
            <p:nvPr/>
          </p:nvGrpSpPr>
          <p:grpSpPr bwMode="auto">
            <a:xfrm>
              <a:off x="2153" y="1616"/>
              <a:ext cx="454" cy="499"/>
              <a:chOff x="1791" y="1344"/>
              <a:chExt cx="454" cy="499"/>
            </a:xfrm>
          </p:grpSpPr>
          <p:grpSp>
            <p:nvGrpSpPr>
              <p:cNvPr id="37919" name="Group 20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37921" name="Line 21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922" name="Line 22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7920" name="Rectangle 23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3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/>
                  <a:t>16</a:t>
                </a:r>
                <a:endParaRPr lang="ru-RU" sz="2400"/>
              </a:p>
            </p:txBody>
          </p:sp>
        </p:grpSp>
        <p:sp>
          <p:nvSpPr>
            <p:cNvPr id="37915" name="Rectangle 24"/>
            <p:cNvSpPr>
              <a:spLocks noChangeArrowheads="1"/>
            </p:cNvSpPr>
            <p:nvPr/>
          </p:nvSpPr>
          <p:spPr bwMode="auto">
            <a:xfrm>
              <a:off x="2199" y="18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/>
                <a:t>0</a:t>
              </a:r>
              <a:endParaRPr lang="ru-RU" sz="2400"/>
            </a:p>
          </p:txBody>
        </p:sp>
        <p:sp>
          <p:nvSpPr>
            <p:cNvPr id="37916" name="Rectangle 25"/>
            <p:cNvSpPr>
              <a:spLocks noChangeArrowheads="1"/>
            </p:cNvSpPr>
            <p:nvPr/>
          </p:nvSpPr>
          <p:spPr bwMode="auto">
            <a:xfrm>
              <a:off x="1791" y="1797"/>
              <a:ext cx="3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   </a:t>
              </a:r>
              <a:r>
                <a:rPr lang="en-US" sz="2400"/>
                <a:t>0</a:t>
              </a:r>
              <a:endParaRPr lang="ru-RU" sz="2400"/>
            </a:p>
          </p:txBody>
        </p:sp>
        <p:sp>
          <p:nvSpPr>
            <p:cNvPr id="37917" name="Line 26"/>
            <p:cNvSpPr>
              <a:spLocks noChangeShapeType="1"/>
            </p:cNvSpPr>
            <p:nvPr/>
          </p:nvSpPr>
          <p:spPr bwMode="auto">
            <a:xfrm>
              <a:off x="1836" y="2069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155" name="Rectangle 27"/>
            <p:cNvSpPr>
              <a:spLocks noChangeArrowheads="1"/>
            </p:cNvSpPr>
            <p:nvPr/>
          </p:nvSpPr>
          <p:spPr bwMode="auto">
            <a:xfrm>
              <a:off x="1950" y="2115"/>
              <a:ext cx="175" cy="24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pPr>
                <a:defRPr/>
              </a:pPr>
              <a:r>
                <a:rPr lang="en-US" sz="2400"/>
                <a:t>6</a:t>
              </a:r>
              <a:endParaRPr lang="ru-RU" sz="2400"/>
            </a:p>
          </p:txBody>
        </p:sp>
      </p:grpSp>
      <p:sp>
        <p:nvSpPr>
          <p:cNvPr id="48166" name="Rectangle 38"/>
          <p:cNvSpPr>
            <a:spLocks noChangeArrowheads="1"/>
          </p:cNvSpPr>
          <p:nvPr/>
        </p:nvSpPr>
        <p:spPr bwMode="auto">
          <a:xfrm>
            <a:off x="4643438" y="2420938"/>
            <a:ext cx="26638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/>
              <a:t>10</a:t>
            </a:r>
            <a:r>
              <a:rPr lang="en-US" sz="3600" b="1"/>
              <a:t>7</a:t>
            </a:r>
            <a:r>
              <a:rPr lang="ru-RU" sz="3600" b="1"/>
              <a:t> = </a:t>
            </a:r>
            <a:r>
              <a:rPr lang="en-US" sz="3600" b="1"/>
              <a:t>6B</a:t>
            </a:r>
            <a:r>
              <a:rPr lang="en-US" sz="3600" b="1" baseline="-25000"/>
              <a:t>16</a:t>
            </a:r>
            <a:endParaRPr lang="ru-RU" sz="3600" b="1" baseline="-25000"/>
          </a:p>
        </p:txBody>
      </p:sp>
      <p:sp>
        <p:nvSpPr>
          <p:cNvPr id="48167" name="AutoShape 39"/>
          <p:cNvSpPr>
            <a:spLocks noChangeArrowheads="1"/>
          </p:cNvSpPr>
          <p:nvPr/>
        </p:nvSpPr>
        <p:spPr bwMode="auto">
          <a:xfrm>
            <a:off x="5867400" y="3355975"/>
            <a:ext cx="1512888" cy="720725"/>
          </a:xfrm>
          <a:prstGeom prst="wedgeRoundRectCallout">
            <a:avLst>
              <a:gd name="adj1" fmla="val 7921"/>
              <a:gd name="adj2" fmla="val -93171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/>
              <a:t>система счисления</a:t>
            </a:r>
          </a:p>
        </p:txBody>
      </p:sp>
      <p:sp>
        <p:nvSpPr>
          <p:cNvPr id="48168" name="Rectangle 40"/>
          <p:cNvSpPr>
            <a:spLocks noChangeArrowheads="1"/>
          </p:cNvSpPr>
          <p:nvPr/>
        </p:nvSpPr>
        <p:spPr bwMode="auto">
          <a:xfrm>
            <a:off x="827088" y="5157788"/>
            <a:ext cx="1870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    1</a:t>
            </a:r>
            <a:r>
              <a:rPr lang="en-US" sz="3600" b="1"/>
              <a:t>C5</a:t>
            </a:r>
            <a:r>
              <a:rPr lang="en-US" sz="3600" b="1" baseline="-25000"/>
              <a:t>16</a:t>
            </a:r>
            <a:endParaRPr lang="ru-RU" sz="3600" b="1" baseline="-25000"/>
          </a:p>
        </p:txBody>
      </p:sp>
      <p:sp>
        <p:nvSpPr>
          <p:cNvPr id="48169" name="Rectangle 41"/>
          <p:cNvSpPr>
            <a:spLocks noChangeArrowheads="1"/>
          </p:cNvSpPr>
          <p:nvPr/>
        </p:nvSpPr>
        <p:spPr bwMode="auto">
          <a:xfrm>
            <a:off x="1368425" y="4868863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2</a:t>
            </a:r>
            <a:r>
              <a:rPr lang="en-US" sz="2400"/>
              <a:t> </a:t>
            </a:r>
            <a:r>
              <a:rPr lang="ru-RU" sz="2400"/>
              <a:t> 1 0</a:t>
            </a:r>
            <a:endParaRPr lang="ru-RU" sz="2400" baseline="-25000"/>
          </a:p>
        </p:txBody>
      </p:sp>
      <p:sp>
        <p:nvSpPr>
          <p:cNvPr id="48170" name="Rectangle 42"/>
          <p:cNvSpPr>
            <a:spLocks noChangeArrowheads="1"/>
          </p:cNvSpPr>
          <p:nvPr/>
        </p:nvSpPr>
        <p:spPr bwMode="auto">
          <a:xfrm>
            <a:off x="2339975" y="4870450"/>
            <a:ext cx="1177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accent2"/>
                </a:solidFill>
              </a:rPr>
              <a:t>разряды</a:t>
            </a:r>
          </a:p>
        </p:txBody>
      </p:sp>
      <p:sp>
        <p:nvSpPr>
          <p:cNvPr id="48171" name="Rectangle 43"/>
          <p:cNvSpPr>
            <a:spLocks noChangeArrowheads="1"/>
          </p:cNvSpPr>
          <p:nvPr/>
        </p:nvSpPr>
        <p:spPr bwMode="auto">
          <a:xfrm>
            <a:off x="2592388" y="5157788"/>
            <a:ext cx="48164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= 1</a:t>
            </a:r>
            <a:r>
              <a:rPr lang="en-US" sz="3600" b="1">
                <a:cs typeface="Arial" charset="0"/>
              </a:rPr>
              <a:t>·16</a:t>
            </a:r>
            <a:r>
              <a:rPr lang="ru-RU" sz="3600" b="1" baseline="30000">
                <a:cs typeface="Arial" charset="0"/>
              </a:rPr>
              <a:t>2 </a:t>
            </a:r>
            <a:r>
              <a:rPr lang="ru-RU" sz="3600" b="1">
                <a:cs typeface="Arial" charset="0"/>
              </a:rPr>
              <a:t>+</a:t>
            </a:r>
            <a:r>
              <a:rPr lang="ru-RU"/>
              <a:t> </a:t>
            </a:r>
            <a:r>
              <a:rPr lang="en-US" sz="3600" b="1">
                <a:solidFill>
                  <a:srgbClr val="FF0000"/>
                </a:solidFill>
                <a:cs typeface="Arial" charset="0"/>
              </a:rPr>
              <a:t>12</a:t>
            </a:r>
            <a:r>
              <a:rPr lang="en-US" sz="3600" b="1">
                <a:cs typeface="Arial" charset="0"/>
              </a:rPr>
              <a:t>·16</a:t>
            </a:r>
            <a:r>
              <a:rPr lang="ru-RU" sz="3600" b="1" baseline="30000">
                <a:cs typeface="Arial" charset="0"/>
              </a:rPr>
              <a:t>1</a:t>
            </a:r>
            <a:r>
              <a:rPr lang="ru-RU"/>
              <a:t> </a:t>
            </a:r>
            <a:r>
              <a:rPr lang="ru-RU" sz="3600" b="1">
                <a:cs typeface="Arial" charset="0"/>
              </a:rPr>
              <a:t>+</a:t>
            </a:r>
            <a:r>
              <a:rPr lang="ru-RU"/>
              <a:t> </a:t>
            </a:r>
            <a:r>
              <a:rPr lang="en-US" sz="3600" b="1">
                <a:cs typeface="Arial" charset="0"/>
              </a:rPr>
              <a:t>5·16</a:t>
            </a:r>
            <a:r>
              <a:rPr lang="ru-RU" sz="3600" b="1" baseline="30000">
                <a:cs typeface="Arial" charset="0"/>
              </a:rPr>
              <a:t>0</a:t>
            </a:r>
            <a:endParaRPr lang="en-US" sz="3600" b="1" baseline="30000">
              <a:cs typeface="Arial" charset="0"/>
            </a:endParaRPr>
          </a:p>
          <a:p>
            <a:r>
              <a:rPr lang="ru-RU" sz="3600" b="1">
                <a:cs typeface="Arial" charset="0"/>
              </a:rPr>
              <a:t>= </a:t>
            </a:r>
            <a:r>
              <a:rPr lang="en-US" sz="3600" b="1">
                <a:cs typeface="Arial" charset="0"/>
              </a:rPr>
              <a:t>256</a:t>
            </a:r>
            <a:r>
              <a:rPr lang="ru-RU" sz="3600" b="1">
                <a:cs typeface="Arial" charset="0"/>
              </a:rPr>
              <a:t> + </a:t>
            </a:r>
            <a:r>
              <a:rPr lang="en-US" sz="3600" b="1">
                <a:cs typeface="Arial" charset="0"/>
              </a:rPr>
              <a:t>192</a:t>
            </a:r>
            <a:r>
              <a:rPr lang="ru-RU" sz="3600" b="1">
                <a:cs typeface="Arial" charset="0"/>
              </a:rPr>
              <a:t> + </a:t>
            </a:r>
            <a:r>
              <a:rPr lang="en-US" sz="3600" b="1">
                <a:cs typeface="Arial" charset="0"/>
              </a:rPr>
              <a:t>5</a:t>
            </a:r>
            <a:r>
              <a:rPr lang="ru-RU" sz="3600" b="1">
                <a:cs typeface="Arial" charset="0"/>
              </a:rPr>
              <a:t> = </a:t>
            </a:r>
            <a:r>
              <a:rPr lang="en-US" sz="3600" b="1">
                <a:cs typeface="Arial" charset="0"/>
              </a:rPr>
              <a:t>453</a:t>
            </a:r>
          </a:p>
        </p:txBody>
      </p:sp>
      <p:sp>
        <p:nvSpPr>
          <p:cNvPr id="48172" name="AutoShape 44"/>
          <p:cNvSpPr>
            <a:spLocks noChangeArrowheads="1"/>
          </p:cNvSpPr>
          <p:nvPr/>
        </p:nvSpPr>
        <p:spPr bwMode="auto">
          <a:xfrm rot="-3080023">
            <a:off x="2047082" y="2821781"/>
            <a:ext cx="360362" cy="1717675"/>
          </a:xfrm>
          <a:prstGeom prst="upArrow">
            <a:avLst>
              <a:gd name="adj1" fmla="val 50000"/>
              <a:gd name="adj2" fmla="val 11916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74" name="Rectangle 46"/>
          <p:cNvSpPr>
            <a:spLocks noChangeArrowheads="1"/>
          </p:cNvSpPr>
          <p:nvPr/>
        </p:nvSpPr>
        <p:spPr bwMode="auto">
          <a:xfrm>
            <a:off x="5303838" y="1341438"/>
            <a:ext cx="5730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 A</a:t>
            </a:r>
            <a:r>
              <a:rPr lang="en-US" sz="2400"/>
              <a:t>,</a:t>
            </a:r>
            <a:br>
              <a:rPr lang="en-US" sz="2400" b="1">
                <a:solidFill>
                  <a:srgbClr val="FF0000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10</a:t>
            </a:r>
            <a:endParaRPr lang="ru-RU" sz="2400">
              <a:solidFill>
                <a:schemeClr val="accent2"/>
              </a:solidFill>
            </a:endParaRPr>
          </a:p>
        </p:txBody>
      </p:sp>
      <p:sp>
        <p:nvSpPr>
          <p:cNvPr id="48175" name="Rectangle 47"/>
          <p:cNvSpPr>
            <a:spLocks noChangeArrowheads="1"/>
          </p:cNvSpPr>
          <p:nvPr/>
        </p:nvSpPr>
        <p:spPr bwMode="auto">
          <a:xfrm>
            <a:off x="5856288" y="1341438"/>
            <a:ext cx="5730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 B</a:t>
            </a:r>
            <a:r>
              <a:rPr lang="en-US" sz="2400"/>
              <a:t>,</a:t>
            </a:r>
            <a:br>
              <a:rPr lang="en-US" sz="2400" b="1">
                <a:solidFill>
                  <a:srgbClr val="FF0000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11</a:t>
            </a:r>
            <a:endParaRPr lang="ru-RU" sz="2400">
              <a:solidFill>
                <a:schemeClr val="accent2"/>
              </a:solidFill>
            </a:endParaRPr>
          </a:p>
        </p:txBody>
      </p:sp>
      <p:sp>
        <p:nvSpPr>
          <p:cNvPr id="48177" name="Rectangle 49"/>
          <p:cNvSpPr>
            <a:spLocks noChangeArrowheads="1"/>
          </p:cNvSpPr>
          <p:nvPr/>
        </p:nvSpPr>
        <p:spPr bwMode="auto">
          <a:xfrm>
            <a:off x="6408738" y="1341438"/>
            <a:ext cx="5730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 C</a:t>
            </a:r>
            <a:r>
              <a:rPr lang="en-US" sz="2400"/>
              <a:t>,</a:t>
            </a:r>
            <a:br>
              <a:rPr lang="en-US" sz="2400" b="1">
                <a:solidFill>
                  <a:srgbClr val="FF0000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12</a:t>
            </a:r>
            <a:endParaRPr lang="ru-RU" sz="2400">
              <a:solidFill>
                <a:schemeClr val="accent2"/>
              </a:solidFill>
            </a:endParaRPr>
          </a:p>
        </p:txBody>
      </p:sp>
      <p:sp>
        <p:nvSpPr>
          <p:cNvPr id="48178" name="Rectangle 50"/>
          <p:cNvSpPr>
            <a:spLocks noChangeArrowheads="1"/>
          </p:cNvSpPr>
          <p:nvPr/>
        </p:nvSpPr>
        <p:spPr bwMode="auto">
          <a:xfrm>
            <a:off x="6961188" y="1341438"/>
            <a:ext cx="5730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 D</a:t>
            </a:r>
            <a:r>
              <a:rPr lang="en-US" sz="2400"/>
              <a:t>,</a:t>
            </a:r>
            <a:br>
              <a:rPr lang="en-US" sz="2400" b="1">
                <a:solidFill>
                  <a:srgbClr val="FF0000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13</a:t>
            </a:r>
            <a:endParaRPr lang="ru-RU" sz="2400">
              <a:solidFill>
                <a:schemeClr val="accent2"/>
              </a:solidFill>
            </a:endParaRPr>
          </a:p>
        </p:txBody>
      </p:sp>
      <p:sp>
        <p:nvSpPr>
          <p:cNvPr id="48179" name="Rectangle 51"/>
          <p:cNvSpPr>
            <a:spLocks noChangeArrowheads="1"/>
          </p:cNvSpPr>
          <p:nvPr/>
        </p:nvSpPr>
        <p:spPr bwMode="auto">
          <a:xfrm>
            <a:off x="7521575" y="1341438"/>
            <a:ext cx="5556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 E</a:t>
            </a:r>
            <a:r>
              <a:rPr lang="en-US" sz="2400"/>
              <a:t>,</a:t>
            </a:r>
            <a:br>
              <a:rPr lang="en-US" sz="2400" b="1">
                <a:solidFill>
                  <a:srgbClr val="FF0000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14</a:t>
            </a:r>
            <a:endParaRPr lang="ru-RU" sz="2400">
              <a:solidFill>
                <a:schemeClr val="accent2"/>
              </a:solidFill>
            </a:endParaRPr>
          </a:p>
        </p:txBody>
      </p:sp>
      <p:sp>
        <p:nvSpPr>
          <p:cNvPr id="48180" name="Rectangle 52"/>
          <p:cNvSpPr>
            <a:spLocks noChangeArrowheads="1"/>
          </p:cNvSpPr>
          <p:nvPr/>
        </p:nvSpPr>
        <p:spPr bwMode="auto">
          <a:xfrm>
            <a:off x="8081963" y="1341438"/>
            <a:ext cx="5381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 F </a:t>
            </a:r>
            <a:br>
              <a:rPr lang="en-US" sz="2400" b="1">
                <a:solidFill>
                  <a:srgbClr val="FF0000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15</a:t>
            </a:r>
            <a:endParaRPr lang="ru-RU" sz="2400">
              <a:solidFill>
                <a:schemeClr val="accent2"/>
              </a:solidFill>
            </a:endParaRPr>
          </a:p>
        </p:txBody>
      </p:sp>
      <p:sp>
        <p:nvSpPr>
          <p:cNvPr id="48181" name="Rectangle 53"/>
          <p:cNvSpPr>
            <a:spLocks noChangeArrowheads="1"/>
          </p:cNvSpPr>
          <p:nvPr/>
        </p:nvSpPr>
        <p:spPr bwMode="auto">
          <a:xfrm>
            <a:off x="1871663" y="3176588"/>
            <a:ext cx="457200" cy="387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54000" tIns="10800" rIns="54000" bIns="10800">
            <a:spAutoFit/>
          </a:bodyPr>
          <a:lstStyle/>
          <a:p>
            <a:pPr algn="ctr">
              <a:defRPr/>
            </a:pPr>
            <a:r>
              <a:rPr lang="en-US" sz="2400"/>
              <a:t>B</a:t>
            </a:r>
            <a:endParaRPr lang="ru-RU" sz="2400"/>
          </a:p>
        </p:txBody>
      </p:sp>
      <p:sp>
        <p:nvSpPr>
          <p:cNvPr id="48184" name="Rectangle 56"/>
          <p:cNvSpPr>
            <a:spLocks noChangeArrowheads="1"/>
          </p:cNvSpPr>
          <p:nvPr/>
        </p:nvSpPr>
        <p:spPr bwMode="auto">
          <a:xfrm>
            <a:off x="4572000" y="4581525"/>
            <a:ext cx="51435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/>
              <a:t>C</a:t>
            </a:r>
            <a:endParaRPr lang="ru-RU"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8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8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8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8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8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8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8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8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8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48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48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48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48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48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48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48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build="p"/>
      <p:bldP spid="48133" grpId="0" animBg="1"/>
      <p:bldP spid="48134" grpId="0" animBg="1"/>
      <p:bldP spid="48135" grpId="0"/>
      <p:bldP spid="48166" grpId="0"/>
      <p:bldP spid="48167" grpId="0" animBg="1"/>
      <p:bldP spid="48168" grpId="0"/>
      <p:bldP spid="48169" grpId="0"/>
      <p:bldP spid="48170" grpId="0"/>
      <p:bldP spid="48171" grpId="0" build="p"/>
      <p:bldP spid="48172" grpId="0" animBg="1"/>
      <p:bldP spid="48174" grpId="0"/>
      <p:bldP spid="48175" grpId="0"/>
      <p:bldP spid="48177" grpId="0"/>
      <p:bldP spid="48178" grpId="0"/>
      <p:bldP spid="48179" grpId="0"/>
      <p:bldP spid="48180" grpId="0"/>
      <p:bldP spid="48181" grpId="0" animBg="1"/>
      <p:bldP spid="4818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9F7C35-BA4E-4D49-A228-596573A2BA60}" type="slidenum">
              <a:rPr lang="ru-RU" smtClean="0"/>
              <a:pPr/>
              <a:t>38</a:t>
            </a:fld>
            <a:endParaRPr lang="ru-RU"/>
          </a:p>
        </p:txBody>
      </p:sp>
      <p:sp>
        <p:nvSpPr>
          <p:cNvPr id="38915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Примеры:</a:t>
            </a:r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468313" y="1125538"/>
            <a:ext cx="1546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/>
              <a:t>17</a:t>
            </a:r>
            <a:r>
              <a:rPr lang="ru-RU" sz="4400" b="1"/>
              <a:t>1</a:t>
            </a:r>
            <a:r>
              <a:rPr lang="ru-RU" sz="4400" b="1" baseline="-25000"/>
              <a:t> </a:t>
            </a:r>
            <a:r>
              <a:rPr lang="ru-RU" sz="4400" b="1"/>
              <a:t>=</a:t>
            </a:r>
          </a:p>
        </p:txBody>
      </p:sp>
      <p:sp>
        <p:nvSpPr>
          <p:cNvPr id="38918" name="Rectangle 5"/>
          <p:cNvSpPr>
            <a:spLocks noChangeArrowheads="1"/>
          </p:cNvSpPr>
          <p:nvPr/>
        </p:nvSpPr>
        <p:spPr bwMode="auto">
          <a:xfrm>
            <a:off x="539750" y="3465513"/>
            <a:ext cx="1546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/>
              <a:t>206</a:t>
            </a:r>
            <a:r>
              <a:rPr lang="ru-RU" sz="4400" b="1" baseline="-25000"/>
              <a:t> </a:t>
            </a:r>
            <a:r>
              <a:rPr lang="ru-RU" sz="4400" b="1"/>
              <a:t>=</a:t>
            </a:r>
          </a:p>
        </p:txBody>
      </p:sp>
      <p:sp>
        <p:nvSpPr>
          <p:cNvPr id="38919" name="Rectangle 6"/>
          <p:cNvSpPr>
            <a:spLocks noChangeArrowheads="1"/>
          </p:cNvSpPr>
          <p:nvPr/>
        </p:nvSpPr>
        <p:spPr bwMode="auto">
          <a:xfrm>
            <a:off x="4284663" y="1125538"/>
            <a:ext cx="21399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/>
              <a:t>1BC</a:t>
            </a:r>
            <a:r>
              <a:rPr lang="en-US" sz="4400" b="1" baseline="-25000"/>
              <a:t>16</a:t>
            </a:r>
            <a:r>
              <a:rPr lang="ru-RU" sz="4400" b="1" baseline="-25000"/>
              <a:t> </a:t>
            </a:r>
            <a:r>
              <a:rPr lang="ru-RU" sz="4400" b="1"/>
              <a:t>=</a:t>
            </a:r>
          </a:p>
        </p:txBody>
      </p:sp>
      <p:sp>
        <p:nvSpPr>
          <p:cNvPr id="38920" name="Rectangle 7"/>
          <p:cNvSpPr>
            <a:spLocks noChangeArrowheads="1"/>
          </p:cNvSpPr>
          <p:nvPr/>
        </p:nvSpPr>
        <p:spPr bwMode="auto">
          <a:xfrm>
            <a:off x="4248150" y="3465513"/>
            <a:ext cx="20478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/>
              <a:t>22B</a:t>
            </a:r>
            <a:r>
              <a:rPr lang="en-US" sz="4400" b="1" baseline="-25000"/>
              <a:t>16</a:t>
            </a:r>
            <a:r>
              <a:rPr lang="ru-RU" sz="4400" b="1" baseline="-25000"/>
              <a:t> </a:t>
            </a:r>
            <a:r>
              <a:rPr lang="ru-RU" sz="4400" b="1"/>
              <a:t>=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C16821-9F71-49CC-B7A2-C7D9CBE8C8D7}" type="slidenum">
              <a:rPr lang="ru-RU" smtClean="0"/>
              <a:pPr/>
              <a:t>39</a:t>
            </a:fld>
            <a:endParaRPr lang="ru-RU"/>
          </a:p>
        </p:txBody>
      </p:sp>
      <p:sp>
        <p:nvSpPr>
          <p:cNvPr id="39939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6118225" y="884238"/>
            <a:ext cx="6731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ru-RU" sz="1000">
              <a:latin typeface="Times New Roman" pitchFamily="18" charset="0"/>
            </a:endParaRPr>
          </a:p>
        </p:txBody>
      </p:sp>
      <p:sp>
        <p:nvSpPr>
          <p:cNvPr id="39941" name="Text Box 4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Таблица шестнадцатеричных чисел</a:t>
            </a:r>
          </a:p>
        </p:txBody>
      </p:sp>
      <p:graphicFrame>
        <p:nvGraphicFramePr>
          <p:cNvPr id="56325" name="Group 5"/>
          <p:cNvGraphicFramePr>
            <a:graphicFrameLocks noGrp="1"/>
          </p:cNvGraphicFramePr>
          <p:nvPr/>
        </p:nvGraphicFramePr>
        <p:xfrm>
          <a:off x="395288" y="981075"/>
          <a:ext cx="8280400" cy="5472113"/>
        </p:xfrm>
        <a:graphic>
          <a:graphicData uri="http://schemas.openxmlformats.org/drawingml/2006/table">
            <a:tbl>
              <a:tblPr/>
              <a:tblGrid>
                <a:gridCol w="1379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1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8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3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7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1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795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0000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0001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1001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0010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1010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0011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1011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0100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1100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6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0101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1101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0110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1110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0111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1111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FB915C-234C-4814-A36F-CAA5CD856E1D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123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Непозиционные системы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55600" y="850900"/>
            <a:ext cx="8609013" cy="502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0850" indent="-450850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ru-RU" sz="2400" b="1">
                <a:solidFill>
                  <a:schemeClr val="accent2"/>
                </a:solidFill>
              </a:rPr>
              <a:t>Унарная </a:t>
            </a:r>
            <a:r>
              <a:rPr lang="ru-RU" sz="2400"/>
              <a:t>– одна цифра обозначает единицу (1 день, </a:t>
            </a:r>
            <a:br>
              <a:rPr lang="ru-RU" sz="2400"/>
            </a:br>
            <a:r>
              <a:rPr lang="ru-RU" sz="2400"/>
              <a:t>1 камень, 1 баран, …)</a:t>
            </a:r>
          </a:p>
          <a:p>
            <a:pPr marL="450850" indent="-450850" eaLnBrk="0" hangingPunct="0">
              <a:spcBef>
                <a:spcPct val="50000"/>
              </a:spcBef>
              <a:buFont typeface="Wingdings" pitchFamily="2" charset="2"/>
              <a:buNone/>
            </a:pPr>
            <a:endParaRPr lang="ru-RU" sz="2400"/>
          </a:p>
          <a:p>
            <a:pPr marL="450850" indent="-450850" eaLnBrk="0" hangingPunct="0">
              <a:spcBef>
                <a:spcPct val="50000"/>
              </a:spcBef>
              <a:buFont typeface="Wingdings" pitchFamily="2" charset="2"/>
              <a:buNone/>
            </a:pPr>
            <a:endParaRPr lang="ru-RU" sz="2400"/>
          </a:p>
          <a:p>
            <a:pPr marL="450850" indent="-450850" eaLnBrk="0" hangingPunct="0">
              <a:spcBef>
                <a:spcPct val="50000"/>
              </a:spcBef>
              <a:buFont typeface="Wingdings" pitchFamily="2" charset="2"/>
              <a:buNone/>
            </a:pPr>
            <a:endParaRPr lang="ru-RU" sz="2400"/>
          </a:p>
          <a:p>
            <a:pPr marL="450850" indent="-450850" eaLnBrk="0" hangingPunct="0">
              <a:spcBef>
                <a:spcPct val="50000"/>
              </a:spcBef>
              <a:buFont typeface="Wingdings" pitchFamily="2" charset="2"/>
              <a:buNone/>
            </a:pPr>
            <a:endParaRPr lang="ru-RU" sz="2400"/>
          </a:p>
          <a:p>
            <a:pPr marL="450850" indent="-450850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ru-RU" sz="2400" b="1">
                <a:solidFill>
                  <a:schemeClr val="accent2"/>
                </a:solidFill>
              </a:rPr>
              <a:t>Римская:</a:t>
            </a:r>
            <a:br>
              <a:rPr lang="ru-RU" sz="2400" b="1">
                <a:solidFill>
                  <a:schemeClr val="accent2"/>
                </a:solidFill>
              </a:rPr>
            </a:br>
            <a:r>
              <a:rPr lang="en-US" sz="2400" b="1"/>
              <a:t>I </a:t>
            </a:r>
            <a:r>
              <a:rPr lang="en-US" sz="2400">
                <a:solidFill>
                  <a:schemeClr val="accent2"/>
                </a:solidFill>
              </a:rPr>
              <a:t>– </a:t>
            </a:r>
            <a:r>
              <a:rPr lang="ru-RU" sz="2400"/>
              <a:t>1 (палец),</a:t>
            </a:r>
            <a:r>
              <a:rPr lang="en-US" sz="2400"/>
              <a:t>    </a:t>
            </a:r>
            <a:r>
              <a:rPr lang="en-US" sz="2400" b="1"/>
              <a:t>V</a:t>
            </a:r>
            <a:r>
              <a:rPr lang="en-US" sz="2400"/>
              <a:t> – 5</a:t>
            </a:r>
            <a:r>
              <a:rPr lang="ru-RU" sz="2400"/>
              <a:t> (раскрытая ладонь, 5 пальцев)</a:t>
            </a:r>
            <a:r>
              <a:rPr lang="en-US" sz="2400"/>
              <a:t>, 	  </a:t>
            </a:r>
            <a:br>
              <a:rPr lang="en-US" sz="2400"/>
            </a:br>
            <a:r>
              <a:rPr lang="en-US" sz="2400" b="1"/>
              <a:t>X</a:t>
            </a:r>
            <a:r>
              <a:rPr lang="en-US" sz="2400"/>
              <a:t> – 10</a:t>
            </a:r>
            <a:r>
              <a:rPr lang="ru-RU" sz="2400"/>
              <a:t> (две ладони)</a:t>
            </a:r>
            <a:r>
              <a:rPr lang="en-US" sz="2400"/>
              <a:t>,   	</a:t>
            </a:r>
            <a:r>
              <a:rPr lang="en-US" sz="2400" b="1"/>
              <a:t>L</a:t>
            </a:r>
            <a:r>
              <a:rPr lang="en-US" sz="2400"/>
              <a:t> – 50, </a:t>
            </a:r>
            <a:br>
              <a:rPr lang="en-US" sz="2400"/>
            </a:br>
            <a:r>
              <a:rPr lang="en-US" sz="2400" b="1"/>
              <a:t>C</a:t>
            </a:r>
            <a:r>
              <a:rPr lang="en-US" sz="2400"/>
              <a:t> – 100</a:t>
            </a:r>
            <a:r>
              <a:rPr lang="ru-RU" sz="2400"/>
              <a:t> (</a:t>
            </a:r>
            <a:r>
              <a:rPr lang="en-US" sz="2400" i="1"/>
              <a:t>Centum</a:t>
            </a:r>
            <a:r>
              <a:rPr lang="ru-RU" sz="2400"/>
              <a:t>)</a:t>
            </a:r>
            <a:r>
              <a:rPr lang="en-US" sz="2400"/>
              <a:t>, 	</a:t>
            </a:r>
            <a:r>
              <a:rPr lang="en-US" sz="2400" b="1"/>
              <a:t>D</a:t>
            </a:r>
            <a:r>
              <a:rPr lang="en-US" sz="2400"/>
              <a:t> – 500 </a:t>
            </a:r>
            <a:r>
              <a:rPr lang="ru-RU" sz="2400"/>
              <a:t>(</a:t>
            </a:r>
            <a:r>
              <a:rPr lang="en-US" sz="2400" i="1"/>
              <a:t>Demimille</a:t>
            </a:r>
            <a:r>
              <a:rPr lang="ru-RU" sz="2400"/>
              <a:t>)</a:t>
            </a:r>
            <a:r>
              <a:rPr lang="en-US" sz="2400"/>
              <a:t>,   </a:t>
            </a:r>
            <a:br>
              <a:rPr lang="en-US" sz="2400"/>
            </a:br>
            <a:r>
              <a:rPr lang="en-US" sz="2400" b="1"/>
              <a:t>M</a:t>
            </a:r>
            <a:r>
              <a:rPr lang="en-US" sz="2400"/>
              <a:t> – 1000 (</a:t>
            </a:r>
            <a:r>
              <a:rPr lang="en-US" sz="2400" i="1"/>
              <a:t>Mille</a:t>
            </a:r>
            <a:r>
              <a:rPr lang="en-US" sz="2400"/>
              <a:t>)</a:t>
            </a:r>
            <a:endParaRPr lang="ru-RU" sz="2400"/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1952625"/>
            <a:ext cx="193357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875" y="1881188"/>
            <a:ext cx="1835150" cy="206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8" descr="zaru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538" y="2420938"/>
            <a:ext cx="43180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build="allAtOnce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F8138F-3672-4030-8317-7D684F6B0C30}" type="slidenum">
              <a:rPr lang="ru-RU" smtClean="0"/>
              <a:pPr/>
              <a:t>40</a:t>
            </a:fld>
            <a:endParaRPr lang="ru-RU"/>
          </a:p>
        </p:txBody>
      </p:sp>
      <p:sp>
        <p:nvSpPr>
          <p:cNvPr id="40963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64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Перевод в двоичную систему</a:t>
            </a:r>
          </a:p>
        </p:txBody>
      </p:sp>
      <p:sp>
        <p:nvSpPr>
          <p:cNvPr id="52228" name="Oval 4"/>
          <p:cNvSpPr>
            <a:spLocks noChangeArrowheads="1"/>
          </p:cNvSpPr>
          <p:nvPr/>
        </p:nvSpPr>
        <p:spPr bwMode="auto">
          <a:xfrm>
            <a:off x="576263" y="1628775"/>
            <a:ext cx="719137" cy="719138"/>
          </a:xfrm>
          <a:prstGeom prst="ellipse">
            <a:avLst/>
          </a:prstGeom>
          <a:solidFill>
            <a:srgbClr val="DDDDDD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3600" b="1">
                <a:solidFill>
                  <a:schemeClr val="accent2"/>
                </a:solidFill>
              </a:rPr>
              <a:t>16</a:t>
            </a:r>
            <a:endParaRPr lang="ru-RU" sz="3600" b="1">
              <a:solidFill>
                <a:schemeClr val="accent2"/>
              </a:solidFill>
            </a:endParaRPr>
          </a:p>
        </p:txBody>
      </p:sp>
      <p:sp>
        <p:nvSpPr>
          <p:cNvPr id="52229" name="Oval 5"/>
          <p:cNvSpPr>
            <a:spLocks noChangeArrowheads="1"/>
          </p:cNvSpPr>
          <p:nvPr/>
        </p:nvSpPr>
        <p:spPr bwMode="auto">
          <a:xfrm>
            <a:off x="2698750" y="944563"/>
            <a:ext cx="649288" cy="649287"/>
          </a:xfrm>
          <a:prstGeom prst="ellipse">
            <a:avLst/>
          </a:prstGeom>
          <a:solidFill>
            <a:srgbClr val="DDDDDD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600" b="1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52230" name="Oval 6"/>
          <p:cNvSpPr>
            <a:spLocks noChangeArrowheads="1"/>
          </p:cNvSpPr>
          <p:nvPr/>
        </p:nvSpPr>
        <p:spPr bwMode="auto">
          <a:xfrm>
            <a:off x="4751388" y="1700213"/>
            <a:ext cx="576262" cy="576262"/>
          </a:xfrm>
          <a:prstGeom prst="ellipse">
            <a:avLst/>
          </a:prstGeom>
          <a:solidFill>
            <a:srgbClr val="DDDDDD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6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52231" name="AutoShape 7"/>
          <p:cNvSpPr>
            <a:spLocks noChangeArrowheads="1"/>
          </p:cNvSpPr>
          <p:nvPr/>
        </p:nvSpPr>
        <p:spPr bwMode="auto">
          <a:xfrm rot="4414604">
            <a:off x="1816893" y="891382"/>
            <a:ext cx="360363" cy="1403350"/>
          </a:xfrm>
          <a:prstGeom prst="upArrow">
            <a:avLst>
              <a:gd name="adj1" fmla="val 50000"/>
              <a:gd name="adj2" fmla="val 9735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232" name="AutoShape 8"/>
          <p:cNvSpPr>
            <a:spLocks noChangeArrowheads="1"/>
          </p:cNvSpPr>
          <p:nvPr/>
        </p:nvSpPr>
        <p:spPr bwMode="auto">
          <a:xfrm rot="17185396" flipV="1">
            <a:off x="3906043" y="891382"/>
            <a:ext cx="360363" cy="1403350"/>
          </a:xfrm>
          <a:prstGeom prst="upArrow">
            <a:avLst>
              <a:gd name="adj1" fmla="val 50000"/>
              <a:gd name="adj2" fmla="val 9735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233" name="AutoShape 9"/>
          <p:cNvSpPr>
            <a:spLocks noChangeArrowheads="1"/>
          </p:cNvSpPr>
          <p:nvPr/>
        </p:nvSpPr>
        <p:spPr bwMode="auto">
          <a:xfrm rot="5400000">
            <a:off x="2878932" y="332581"/>
            <a:ext cx="360362" cy="3311525"/>
          </a:xfrm>
          <a:prstGeom prst="upArrow">
            <a:avLst>
              <a:gd name="adj1" fmla="val 50000"/>
              <a:gd name="adj2" fmla="val 229736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234" name="AutoShape 10"/>
          <p:cNvSpPr>
            <a:spLocks noChangeArrowheads="1"/>
          </p:cNvSpPr>
          <p:nvPr/>
        </p:nvSpPr>
        <p:spPr bwMode="auto">
          <a:xfrm>
            <a:off x="5616575" y="944563"/>
            <a:ext cx="1800225" cy="720725"/>
          </a:xfrm>
          <a:prstGeom prst="wedgeRoundRectCallout">
            <a:avLst>
              <a:gd name="adj1" fmla="val -124426"/>
              <a:gd name="adj2" fmla="val 11894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marL="176213" indent="-176213">
              <a:buFontTx/>
              <a:buChar char="•"/>
              <a:defRPr/>
            </a:pPr>
            <a:r>
              <a:rPr lang="ru-RU" b="1"/>
              <a:t>трудоемко</a:t>
            </a:r>
          </a:p>
          <a:p>
            <a:pPr marL="176213" indent="-176213">
              <a:buFontTx/>
              <a:buChar char="•"/>
              <a:defRPr/>
            </a:pPr>
            <a:r>
              <a:rPr lang="ru-RU" b="1"/>
              <a:t>2 действия</a:t>
            </a:r>
          </a:p>
        </p:txBody>
      </p:sp>
      <p:sp>
        <p:nvSpPr>
          <p:cNvPr id="52235" name="Rectangle 11"/>
          <p:cNvSpPr>
            <a:spLocks noChangeArrowheads="1"/>
          </p:cNvSpPr>
          <p:nvPr/>
        </p:nvSpPr>
        <p:spPr bwMode="auto">
          <a:xfrm>
            <a:off x="2339975" y="2349500"/>
            <a:ext cx="1636713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/>
              <a:t>16</a:t>
            </a:r>
            <a:r>
              <a:rPr lang="ru-RU" sz="3600" b="1"/>
              <a:t> = 2</a:t>
            </a:r>
            <a:r>
              <a:rPr lang="en-US" sz="3600" b="1" baseline="30000"/>
              <a:t>4</a:t>
            </a:r>
            <a:endParaRPr lang="ru-RU" sz="3600" b="1" baseline="30000"/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576263" y="3392488"/>
            <a:ext cx="8172450" cy="954087"/>
            <a:chOff x="363" y="2137"/>
            <a:chExt cx="5148" cy="601"/>
          </a:xfrm>
        </p:grpSpPr>
        <p:sp>
          <p:nvSpPr>
            <p:cNvPr id="40984" name="Text Box 13"/>
            <p:cNvSpPr txBox="1">
              <a:spLocks noChangeArrowheads="1"/>
            </p:cNvSpPr>
            <p:nvPr/>
          </p:nvSpPr>
          <p:spPr bwMode="auto">
            <a:xfrm>
              <a:off x="657" y="2204"/>
              <a:ext cx="4854" cy="534"/>
            </a:xfrm>
            <a:prstGeom prst="rect">
              <a:avLst/>
            </a:prstGeom>
            <a:solidFill>
              <a:srgbClr val="D1D1FF"/>
            </a:solidFill>
            <a:ln w="25400">
              <a:solidFill>
                <a:srgbClr val="00008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2400" b="1"/>
                <a:t>  Каждая шестнадцатеричная цифра может быть </a:t>
              </a:r>
              <a:br>
                <a:rPr lang="ru-RU" sz="2400" b="1"/>
              </a:br>
              <a:r>
                <a:rPr lang="ru-RU" sz="2400" b="1"/>
                <a:t>  записана как четыре двоичных (</a:t>
              </a:r>
              <a:r>
                <a:rPr lang="ru-RU" sz="2400" b="1" i="1">
                  <a:solidFill>
                    <a:schemeClr val="accent2"/>
                  </a:solidFill>
                </a:rPr>
                <a:t>тетрада</a:t>
              </a:r>
              <a:r>
                <a:rPr lang="ru-RU" sz="2400" b="1"/>
                <a:t>)!</a:t>
              </a:r>
            </a:p>
          </p:txBody>
        </p:sp>
        <p:sp>
          <p:nvSpPr>
            <p:cNvPr id="40985" name="Oval 14"/>
            <p:cNvSpPr>
              <a:spLocks noChangeArrowheads="1"/>
            </p:cNvSpPr>
            <p:nvPr/>
          </p:nvSpPr>
          <p:spPr bwMode="auto">
            <a:xfrm>
              <a:off x="363" y="2137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4400" b="1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  <a:endParaRPr lang="ru-RU" sz="4400" b="1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52239" name="Rectangle 15"/>
          <p:cNvSpPr>
            <a:spLocks noChangeArrowheads="1"/>
          </p:cNvSpPr>
          <p:nvPr/>
        </p:nvSpPr>
        <p:spPr bwMode="auto">
          <a:xfrm>
            <a:off x="792163" y="4724400"/>
            <a:ext cx="19923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7</a:t>
            </a:r>
            <a:r>
              <a:rPr lang="en-US" sz="3600" b="1"/>
              <a:t>F1A</a:t>
            </a:r>
            <a:r>
              <a:rPr lang="en-US" sz="3600" b="1" baseline="-25000"/>
              <a:t>16</a:t>
            </a:r>
            <a:r>
              <a:rPr lang="ru-RU" sz="3600" b="1" baseline="-25000"/>
              <a:t> </a:t>
            </a:r>
            <a:r>
              <a:rPr lang="ru-RU" sz="3600" b="1"/>
              <a:t>=</a:t>
            </a:r>
          </a:p>
        </p:txBody>
      </p:sp>
      <p:sp>
        <p:nvSpPr>
          <p:cNvPr id="52240" name="Rectangle 16"/>
          <p:cNvSpPr>
            <a:spLocks noChangeArrowheads="1"/>
          </p:cNvSpPr>
          <p:nvPr/>
        </p:nvSpPr>
        <p:spPr bwMode="auto">
          <a:xfrm>
            <a:off x="3024188" y="5445125"/>
            <a:ext cx="50403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</a:rPr>
              <a:t>7</a:t>
            </a:r>
            <a:r>
              <a:rPr lang="ru-RU" sz="3600" b="1">
                <a:solidFill>
                  <a:schemeClr val="accent2"/>
                </a:solidFill>
              </a:rPr>
              <a:t>      </a:t>
            </a:r>
            <a:r>
              <a:rPr lang="en-US" sz="3600" b="1">
                <a:solidFill>
                  <a:schemeClr val="accent2"/>
                </a:solidFill>
              </a:rPr>
              <a:t>  F</a:t>
            </a:r>
            <a:r>
              <a:rPr lang="ru-RU" sz="3600" b="1">
                <a:solidFill>
                  <a:schemeClr val="accent2"/>
                </a:solidFill>
              </a:rPr>
              <a:t>    </a:t>
            </a:r>
            <a:r>
              <a:rPr lang="en-US" sz="3600" b="1">
                <a:solidFill>
                  <a:schemeClr val="accent2"/>
                </a:solidFill>
              </a:rPr>
              <a:t>  </a:t>
            </a:r>
            <a:r>
              <a:rPr lang="ru-RU" sz="3600" b="1">
                <a:solidFill>
                  <a:schemeClr val="accent2"/>
                </a:solidFill>
              </a:rPr>
              <a:t>  </a:t>
            </a:r>
            <a:r>
              <a:rPr lang="en-US" sz="3600" b="1">
                <a:solidFill>
                  <a:schemeClr val="accent2"/>
                </a:solidFill>
              </a:rPr>
              <a:t>1</a:t>
            </a:r>
            <a:r>
              <a:rPr lang="ru-RU" sz="3600" b="1">
                <a:solidFill>
                  <a:schemeClr val="accent2"/>
                </a:solidFill>
              </a:rPr>
              <a:t>    </a:t>
            </a:r>
            <a:r>
              <a:rPr lang="en-US" sz="3600" b="1">
                <a:solidFill>
                  <a:schemeClr val="accent2"/>
                </a:solidFill>
              </a:rPr>
              <a:t>  </a:t>
            </a:r>
            <a:r>
              <a:rPr lang="ru-RU" sz="3600" b="1">
                <a:solidFill>
                  <a:schemeClr val="accent2"/>
                </a:solidFill>
              </a:rPr>
              <a:t>  </a:t>
            </a:r>
            <a:r>
              <a:rPr lang="en-US" sz="3600" b="1">
                <a:solidFill>
                  <a:schemeClr val="accent2"/>
                </a:solidFill>
              </a:rPr>
              <a:t>A</a:t>
            </a:r>
            <a:endParaRPr lang="ru-RU" sz="3600" b="1" baseline="-25000">
              <a:solidFill>
                <a:schemeClr val="accent2"/>
              </a:solidFill>
            </a:endParaRPr>
          </a:p>
        </p:txBody>
      </p:sp>
      <p:sp>
        <p:nvSpPr>
          <p:cNvPr id="52241" name="Rectangle 17"/>
          <p:cNvSpPr>
            <a:spLocks noChangeArrowheads="1"/>
          </p:cNvSpPr>
          <p:nvPr/>
        </p:nvSpPr>
        <p:spPr bwMode="auto">
          <a:xfrm>
            <a:off x="2627313" y="4760913"/>
            <a:ext cx="122396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r>
              <a:rPr lang="ru-RU" sz="3600" b="1"/>
              <a:t> </a:t>
            </a:r>
            <a:r>
              <a:rPr lang="ru-RU" sz="3600" b="1">
                <a:solidFill>
                  <a:srgbClr val="FF0000"/>
                </a:solidFill>
              </a:rPr>
              <a:t>0</a:t>
            </a:r>
            <a:r>
              <a:rPr lang="ru-RU" sz="3600" b="1"/>
              <a:t>1</a:t>
            </a:r>
            <a:r>
              <a:rPr lang="en-US" sz="3600" b="1"/>
              <a:t>11</a:t>
            </a:r>
            <a:endParaRPr lang="ru-RU" sz="3600" b="1" baseline="-25000"/>
          </a:p>
        </p:txBody>
      </p:sp>
      <p:sp>
        <p:nvSpPr>
          <p:cNvPr id="52245" name="Rectangle 21"/>
          <p:cNvSpPr>
            <a:spLocks noChangeArrowheads="1"/>
          </p:cNvSpPr>
          <p:nvPr/>
        </p:nvSpPr>
        <p:spPr bwMode="auto">
          <a:xfrm rot="-5400000">
            <a:off x="3027363" y="4902200"/>
            <a:ext cx="279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600">
                <a:solidFill>
                  <a:schemeClr val="accent2"/>
                </a:solidFill>
              </a:rPr>
              <a:t>{</a:t>
            </a:r>
            <a:endParaRPr lang="ru-RU" sz="6600">
              <a:solidFill>
                <a:schemeClr val="accent2"/>
              </a:solidFill>
            </a:endParaRPr>
          </a:p>
        </p:txBody>
      </p:sp>
      <p:sp>
        <p:nvSpPr>
          <p:cNvPr id="52252" name="Rectangle 28"/>
          <p:cNvSpPr>
            <a:spLocks noChangeArrowheads="1"/>
          </p:cNvSpPr>
          <p:nvPr/>
        </p:nvSpPr>
        <p:spPr bwMode="auto">
          <a:xfrm rot="-5400000">
            <a:off x="4359276" y="4902200"/>
            <a:ext cx="279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600">
                <a:solidFill>
                  <a:schemeClr val="accent2"/>
                </a:solidFill>
              </a:rPr>
              <a:t>{</a:t>
            </a:r>
            <a:endParaRPr lang="ru-RU" sz="6600">
              <a:solidFill>
                <a:schemeClr val="accent2"/>
              </a:solidFill>
            </a:endParaRPr>
          </a:p>
        </p:txBody>
      </p:sp>
      <p:sp>
        <p:nvSpPr>
          <p:cNvPr id="52253" name="Rectangle 29"/>
          <p:cNvSpPr>
            <a:spLocks noChangeArrowheads="1"/>
          </p:cNvSpPr>
          <p:nvPr/>
        </p:nvSpPr>
        <p:spPr bwMode="auto">
          <a:xfrm>
            <a:off x="3887788" y="4760913"/>
            <a:ext cx="122396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r>
              <a:rPr lang="ru-RU" sz="3600" b="1"/>
              <a:t> </a:t>
            </a:r>
            <a:r>
              <a:rPr lang="en-US" sz="3600" b="1"/>
              <a:t>1</a:t>
            </a:r>
            <a:r>
              <a:rPr lang="ru-RU" sz="3600" b="1"/>
              <a:t>1</a:t>
            </a:r>
            <a:r>
              <a:rPr lang="en-US" sz="3600" b="1"/>
              <a:t>11</a:t>
            </a:r>
            <a:endParaRPr lang="ru-RU" sz="3600" b="1" baseline="-25000"/>
          </a:p>
        </p:txBody>
      </p:sp>
      <p:sp>
        <p:nvSpPr>
          <p:cNvPr id="52254" name="Rectangle 30"/>
          <p:cNvSpPr>
            <a:spLocks noChangeArrowheads="1"/>
          </p:cNvSpPr>
          <p:nvPr/>
        </p:nvSpPr>
        <p:spPr bwMode="auto">
          <a:xfrm>
            <a:off x="5148263" y="4760913"/>
            <a:ext cx="122396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r>
              <a:rPr lang="ru-RU" sz="3600" b="1"/>
              <a:t> 0</a:t>
            </a:r>
            <a:r>
              <a:rPr lang="en-US" sz="3600" b="1"/>
              <a:t>001</a:t>
            </a:r>
            <a:endParaRPr lang="ru-RU" sz="3600" b="1" baseline="-25000"/>
          </a:p>
        </p:txBody>
      </p:sp>
      <p:sp>
        <p:nvSpPr>
          <p:cNvPr id="52255" name="Rectangle 31"/>
          <p:cNvSpPr>
            <a:spLocks noChangeArrowheads="1"/>
          </p:cNvSpPr>
          <p:nvPr/>
        </p:nvSpPr>
        <p:spPr bwMode="auto">
          <a:xfrm>
            <a:off x="6408738" y="4760913"/>
            <a:ext cx="13668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r>
              <a:rPr lang="ru-RU" sz="3600" b="1"/>
              <a:t> </a:t>
            </a:r>
            <a:r>
              <a:rPr lang="en-US" sz="3600" b="1"/>
              <a:t>1010</a:t>
            </a:r>
            <a:r>
              <a:rPr lang="en-US" sz="3600" b="1" baseline="-25000"/>
              <a:t>2</a:t>
            </a:r>
            <a:endParaRPr lang="ru-RU" sz="3600" b="1" baseline="-25000"/>
          </a:p>
        </p:txBody>
      </p:sp>
      <p:sp>
        <p:nvSpPr>
          <p:cNvPr id="52256" name="Rectangle 32"/>
          <p:cNvSpPr>
            <a:spLocks noChangeArrowheads="1"/>
          </p:cNvSpPr>
          <p:nvPr/>
        </p:nvSpPr>
        <p:spPr bwMode="auto">
          <a:xfrm rot="-5400000">
            <a:off x="5583238" y="4865687"/>
            <a:ext cx="279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600">
                <a:solidFill>
                  <a:schemeClr val="accent2"/>
                </a:solidFill>
              </a:rPr>
              <a:t>{</a:t>
            </a:r>
            <a:endParaRPr lang="ru-RU" sz="6600">
              <a:solidFill>
                <a:schemeClr val="accent2"/>
              </a:solidFill>
            </a:endParaRPr>
          </a:p>
        </p:txBody>
      </p:sp>
      <p:sp>
        <p:nvSpPr>
          <p:cNvPr id="52257" name="Rectangle 33"/>
          <p:cNvSpPr>
            <a:spLocks noChangeArrowheads="1"/>
          </p:cNvSpPr>
          <p:nvPr/>
        </p:nvSpPr>
        <p:spPr bwMode="auto">
          <a:xfrm rot="-5400000">
            <a:off x="6843713" y="4865687"/>
            <a:ext cx="279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600">
                <a:solidFill>
                  <a:schemeClr val="accent2"/>
                </a:solidFill>
              </a:rPr>
              <a:t>{</a:t>
            </a:r>
            <a:endParaRPr lang="ru-RU" sz="66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2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52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2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2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2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52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52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52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 animBg="1"/>
      <p:bldP spid="52229" grpId="0" animBg="1"/>
      <p:bldP spid="52230" grpId="0" animBg="1"/>
      <p:bldP spid="52231" grpId="0" animBg="1"/>
      <p:bldP spid="52232" grpId="0" animBg="1"/>
      <p:bldP spid="52233" grpId="0" animBg="1"/>
      <p:bldP spid="52234" grpId="0" animBg="1"/>
      <p:bldP spid="52235" grpId="0" animBg="1"/>
      <p:bldP spid="52239" grpId="0"/>
      <p:bldP spid="52240" grpId="0"/>
      <p:bldP spid="52241" grpId="0"/>
      <p:bldP spid="52245" grpId="0"/>
      <p:bldP spid="52252" grpId="0"/>
      <p:bldP spid="52253" grpId="0"/>
      <p:bldP spid="52254" grpId="0"/>
      <p:bldP spid="52255" grpId="0"/>
      <p:bldP spid="52256" grpId="0"/>
      <p:bldP spid="5225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4B2BA5-3D52-4D44-9DC5-7128BD1733AD}" type="slidenum">
              <a:rPr lang="ru-RU" smtClean="0"/>
              <a:pPr/>
              <a:t>41</a:t>
            </a:fld>
            <a:endParaRPr lang="ru-RU"/>
          </a:p>
        </p:txBody>
      </p:sp>
      <p:sp>
        <p:nvSpPr>
          <p:cNvPr id="41987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988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Примеры:</a:t>
            </a: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468313" y="1341438"/>
            <a:ext cx="24511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/>
              <a:t>C73B</a:t>
            </a:r>
            <a:r>
              <a:rPr lang="en-US" sz="4400" b="1" baseline="-25000"/>
              <a:t>16</a:t>
            </a:r>
            <a:r>
              <a:rPr lang="ru-RU" sz="4400" b="1" baseline="-25000"/>
              <a:t> </a:t>
            </a:r>
            <a:r>
              <a:rPr lang="ru-RU" sz="4400" b="1"/>
              <a:t>=</a:t>
            </a:r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539750" y="3536950"/>
            <a:ext cx="23590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/>
              <a:t>2FE1</a:t>
            </a:r>
            <a:r>
              <a:rPr lang="en-US" sz="4400" b="1" baseline="-25000"/>
              <a:t>16</a:t>
            </a:r>
            <a:r>
              <a:rPr lang="ru-RU" sz="4400" b="1" baseline="-25000"/>
              <a:t> </a:t>
            </a:r>
            <a:r>
              <a:rPr lang="ru-RU" sz="4400" b="1"/>
              <a:t>=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B11CA7-1888-4588-87F3-9B3BD8DFD895}" type="slidenum">
              <a:rPr lang="ru-RU" smtClean="0"/>
              <a:pPr/>
              <a:t>42</a:t>
            </a:fld>
            <a:endParaRPr lang="ru-RU"/>
          </a:p>
        </p:txBody>
      </p:sp>
      <p:sp>
        <p:nvSpPr>
          <p:cNvPr id="43011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3012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Перевод из двоичной системы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2519363" y="981075"/>
            <a:ext cx="36560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1001011101111</a:t>
            </a:r>
            <a:r>
              <a:rPr lang="ru-RU" sz="3600" b="1" baseline="-25000"/>
              <a:t>2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468313" y="1700213"/>
            <a:ext cx="8045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chemeClr val="accent2"/>
                </a:solidFill>
              </a:rPr>
              <a:t>Шаг 1</a:t>
            </a:r>
            <a:r>
              <a:rPr lang="ru-RU" sz="2800" b="1"/>
              <a:t>. Разбить на тетрады, начиная справа: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1979613" y="2384425"/>
            <a:ext cx="47990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000</a:t>
            </a: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1 </a:t>
            </a:r>
            <a:r>
              <a:rPr lang="ru-RU" sz="36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0010</a:t>
            </a: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1110 </a:t>
            </a:r>
            <a:r>
              <a:rPr lang="ru-RU" sz="36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1111</a:t>
            </a:r>
            <a:r>
              <a:rPr lang="ru-RU" sz="3600" b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503238" y="3140075"/>
            <a:ext cx="72501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chemeClr val="accent2"/>
                </a:solidFill>
              </a:rPr>
              <a:t>Шаг 2</a:t>
            </a:r>
            <a:r>
              <a:rPr lang="ru-RU" sz="2800" b="1"/>
              <a:t>. Каждую тетраду записать одной </a:t>
            </a:r>
            <a:br>
              <a:rPr lang="ru-RU" sz="2800" b="1"/>
            </a:br>
            <a:r>
              <a:rPr lang="ru-RU" sz="2800" b="1"/>
              <a:t>            шестнадцатеричной цифрой:</a:t>
            </a: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2051050" y="4148138"/>
            <a:ext cx="47990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000</a:t>
            </a: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1 </a:t>
            </a:r>
            <a:r>
              <a:rPr lang="ru-RU" sz="36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0010</a:t>
            </a: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1110 </a:t>
            </a:r>
            <a:r>
              <a:rPr lang="ru-RU" sz="36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1111</a:t>
            </a:r>
            <a:r>
              <a:rPr lang="ru-RU" sz="3600" b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2411413" y="4760913"/>
            <a:ext cx="43815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/>
              <a:t>1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3557588" y="4760913"/>
            <a:ext cx="43815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/>
              <a:t>2</a:t>
            </a: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4705350" y="4760913"/>
            <a:ext cx="48895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/>
              <a:t>E</a:t>
            </a:r>
            <a:endParaRPr lang="ru-RU" sz="3600" b="1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5903913" y="4760913"/>
            <a:ext cx="46355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/>
              <a:t>F</a:t>
            </a:r>
            <a:endParaRPr lang="ru-RU" sz="3600" b="1"/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539750" y="5624513"/>
            <a:ext cx="69675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chemeClr val="accent2"/>
                </a:solidFill>
              </a:rPr>
              <a:t>Ответ:  </a:t>
            </a:r>
            <a:r>
              <a:rPr lang="ru-RU" sz="3600" b="1"/>
              <a:t>1001011101111</a:t>
            </a:r>
            <a:r>
              <a:rPr lang="ru-RU" sz="3600" b="1" baseline="-25000"/>
              <a:t>2</a:t>
            </a:r>
            <a:r>
              <a:rPr lang="ru-RU" sz="3600" b="1"/>
              <a:t> = 12</a:t>
            </a:r>
            <a:r>
              <a:rPr lang="en-US" sz="3600" b="1"/>
              <a:t>EF</a:t>
            </a:r>
            <a:r>
              <a:rPr lang="en-US" sz="3600" b="1" baseline="-25000"/>
              <a:t>16</a:t>
            </a:r>
            <a:endParaRPr lang="ru-RU" sz="28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/>
      <p:bldP spid="31751" grpId="0"/>
      <p:bldP spid="31752" grpId="0"/>
      <p:bldP spid="31753" grpId="0"/>
      <p:bldP spid="31754" grpId="0"/>
      <p:bldP spid="31755" grpId="0" animBg="1"/>
      <p:bldP spid="31756" grpId="0" animBg="1"/>
      <p:bldP spid="31757" grpId="0" animBg="1"/>
      <p:bldP spid="31758" grpId="0" animBg="1"/>
      <p:bldP spid="31759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B5B953-967C-4925-BC90-A23FC3E7DAD2}" type="slidenum">
              <a:rPr lang="ru-RU" smtClean="0"/>
              <a:pPr/>
              <a:t>43</a:t>
            </a:fld>
            <a:endParaRPr lang="ru-RU"/>
          </a:p>
        </p:txBody>
      </p:sp>
      <p:sp>
        <p:nvSpPr>
          <p:cNvPr id="44035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036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Примеры:</a:t>
            </a:r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395288" y="1052513"/>
            <a:ext cx="57959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/>
              <a:t>1010101101010110</a:t>
            </a:r>
            <a:r>
              <a:rPr lang="ru-RU" sz="4400" b="1" baseline="-25000"/>
              <a:t>2 </a:t>
            </a:r>
            <a:r>
              <a:rPr lang="ru-RU" sz="4400" b="1"/>
              <a:t>=</a:t>
            </a:r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395288" y="3338513"/>
            <a:ext cx="64182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/>
              <a:t>111100110111110101</a:t>
            </a:r>
            <a:r>
              <a:rPr lang="ru-RU" sz="4400" b="1" baseline="-25000"/>
              <a:t>2 </a:t>
            </a:r>
            <a:r>
              <a:rPr lang="ru-RU" sz="4400" b="1"/>
              <a:t>=</a:t>
            </a:r>
          </a:p>
        </p:txBody>
      </p:sp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395288" y="5624513"/>
            <a:ext cx="64182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/>
              <a:t>110110110101111110</a:t>
            </a:r>
            <a:r>
              <a:rPr lang="ru-RU" sz="4400" b="1" baseline="-25000"/>
              <a:t>2 </a:t>
            </a:r>
            <a:r>
              <a:rPr lang="ru-RU" sz="4400" b="1"/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5" grpId="0"/>
      <p:bldP spid="8704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7CEC21-37CE-4D4A-BC99-60FD7D806874}" type="slidenum">
              <a:rPr lang="ru-RU" smtClean="0"/>
              <a:pPr/>
              <a:t>44</a:t>
            </a:fld>
            <a:endParaRPr lang="ru-RU"/>
          </a:p>
        </p:txBody>
      </p:sp>
      <p:sp>
        <p:nvSpPr>
          <p:cNvPr id="45059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60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Перевод в восьмеричную и обратно</a:t>
            </a:r>
          </a:p>
        </p:txBody>
      </p:sp>
      <p:sp>
        <p:nvSpPr>
          <p:cNvPr id="89098" name="AutoShape 10"/>
          <p:cNvSpPr>
            <a:spLocks noChangeArrowheads="1"/>
          </p:cNvSpPr>
          <p:nvPr/>
        </p:nvSpPr>
        <p:spPr bwMode="auto">
          <a:xfrm>
            <a:off x="4787900" y="908050"/>
            <a:ext cx="1800225" cy="431800"/>
          </a:xfrm>
          <a:prstGeom prst="wedgeRoundRectCallout">
            <a:avLst>
              <a:gd name="adj1" fmla="val -104407"/>
              <a:gd name="adj2" fmla="val 76472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marL="176213" indent="-176213" algn="ctr">
              <a:defRPr/>
            </a:pPr>
            <a:r>
              <a:rPr lang="ru-RU" b="1"/>
              <a:t>трудоемко</a:t>
            </a:r>
          </a:p>
        </p:txBody>
      </p:sp>
      <p:sp>
        <p:nvSpPr>
          <p:cNvPr id="89103" name="Rectangle 15"/>
          <p:cNvSpPr>
            <a:spLocks noChangeArrowheads="1"/>
          </p:cNvSpPr>
          <p:nvPr/>
        </p:nvSpPr>
        <p:spPr bwMode="auto">
          <a:xfrm>
            <a:off x="1079500" y="3394075"/>
            <a:ext cx="20939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3</a:t>
            </a:r>
            <a:r>
              <a:rPr lang="en-US" sz="3600" b="1"/>
              <a:t>DEA</a:t>
            </a:r>
            <a:r>
              <a:rPr lang="en-US" sz="3600" b="1" baseline="-25000"/>
              <a:t>16</a:t>
            </a:r>
            <a:r>
              <a:rPr lang="ru-RU" sz="3600" b="1" baseline="-25000"/>
              <a:t> </a:t>
            </a:r>
            <a:r>
              <a:rPr lang="ru-RU" sz="3600" b="1"/>
              <a:t>=</a:t>
            </a:r>
          </a:p>
        </p:txBody>
      </p:sp>
      <p:sp>
        <p:nvSpPr>
          <p:cNvPr id="89111" name="Rectangle 23"/>
          <p:cNvSpPr>
            <a:spLocks noChangeArrowheads="1"/>
          </p:cNvSpPr>
          <p:nvPr/>
        </p:nvSpPr>
        <p:spPr bwMode="auto">
          <a:xfrm>
            <a:off x="3203575" y="3440113"/>
            <a:ext cx="44656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r>
              <a:rPr lang="ru-RU" sz="3600" b="1"/>
              <a:t> </a:t>
            </a:r>
            <a:r>
              <a:rPr lang="en-US" sz="3600" b="1"/>
              <a:t>11 1101 1110 1010</a:t>
            </a:r>
            <a:r>
              <a:rPr lang="en-US" sz="3600" b="1" baseline="-25000"/>
              <a:t>2</a:t>
            </a:r>
            <a:endParaRPr lang="ru-RU" sz="3600" b="1" baseline="-25000"/>
          </a:p>
        </p:txBody>
      </p:sp>
      <p:sp>
        <p:nvSpPr>
          <p:cNvPr id="89092" name="Oval 4"/>
          <p:cNvSpPr>
            <a:spLocks noChangeArrowheads="1"/>
          </p:cNvSpPr>
          <p:nvPr/>
        </p:nvSpPr>
        <p:spPr bwMode="auto">
          <a:xfrm>
            <a:off x="684213" y="1482725"/>
            <a:ext cx="593725" cy="528638"/>
          </a:xfrm>
          <a:prstGeom prst="ellipse">
            <a:avLst/>
          </a:prstGeom>
          <a:solidFill>
            <a:srgbClr val="DDDDDD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3200" b="1">
                <a:solidFill>
                  <a:schemeClr val="accent2"/>
                </a:solidFill>
              </a:rPr>
              <a:t>16</a:t>
            </a:r>
            <a:endParaRPr lang="ru-RU" sz="3200" b="1">
              <a:solidFill>
                <a:schemeClr val="accent2"/>
              </a:solidFill>
            </a:endParaRPr>
          </a:p>
        </p:txBody>
      </p:sp>
      <p:sp>
        <p:nvSpPr>
          <p:cNvPr id="89093" name="Oval 5"/>
          <p:cNvSpPr>
            <a:spLocks noChangeArrowheads="1"/>
          </p:cNvSpPr>
          <p:nvPr/>
        </p:nvSpPr>
        <p:spPr bwMode="auto">
          <a:xfrm>
            <a:off x="2436813" y="981075"/>
            <a:ext cx="536575" cy="476250"/>
          </a:xfrm>
          <a:prstGeom prst="ellipse">
            <a:avLst/>
          </a:prstGeom>
          <a:solidFill>
            <a:srgbClr val="DDDDDD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89094" name="Oval 6"/>
          <p:cNvSpPr>
            <a:spLocks noChangeArrowheads="1"/>
          </p:cNvSpPr>
          <p:nvPr/>
        </p:nvSpPr>
        <p:spPr bwMode="auto">
          <a:xfrm>
            <a:off x="4132263" y="1535113"/>
            <a:ext cx="476250" cy="423862"/>
          </a:xfrm>
          <a:prstGeom prst="ellipse">
            <a:avLst/>
          </a:prstGeom>
          <a:solidFill>
            <a:srgbClr val="DDDDDD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89095" name="AutoShape 7"/>
          <p:cNvSpPr>
            <a:spLocks noChangeArrowheads="1"/>
          </p:cNvSpPr>
          <p:nvPr/>
        </p:nvSpPr>
        <p:spPr bwMode="auto">
          <a:xfrm rot="4414604">
            <a:off x="1725613" y="877888"/>
            <a:ext cx="263525" cy="1158875"/>
          </a:xfrm>
          <a:prstGeom prst="upArrow">
            <a:avLst>
              <a:gd name="adj1" fmla="val 50000"/>
              <a:gd name="adj2" fmla="val 10994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9096" name="AutoShape 8"/>
          <p:cNvSpPr>
            <a:spLocks noChangeArrowheads="1"/>
          </p:cNvSpPr>
          <p:nvPr/>
        </p:nvSpPr>
        <p:spPr bwMode="auto">
          <a:xfrm rot="17185396" flipV="1">
            <a:off x="3451225" y="877888"/>
            <a:ext cx="263525" cy="1158875"/>
          </a:xfrm>
          <a:prstGeom prst="upArrow">
            <a:avLst>
              <a:gd name="adj1" fmla="val 50000"/>
              <a:gd name="adj2" fmla="val 10994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9114" name="Oval 26"/>
          <p:cNvSpPr>
            <a:spLocks noChangeArrowheads="1"/>
          </p:cNvSpPr>
          <p:nvPr/>
        </p:nvSpPr>
        <p:spPr bwMode="auto">
          <a:xfrm>
            <a:off x="2466975" y="2197100"/>
            <a:ext cx="536575" cy="476250"/>
          </a:xfrm>
          <a:prstGeom prst="ellipse">
            <a:avLst/>
          </a:prstGeom>
          <a:solidFill>
            <a:srgbClr val="DDDDDD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89115" name="AutoShape 27"/>
          <p:cNvSpPr>
            <a:spLocks noChangeArrowheads="1"/>
          </p:cNvSpPr>
          <p:nvPr/>
        </p:nvSpPr>
        <p:spPr bwMode="auto">
          <a:xfrm rot="17185396" flipV="1">
            <a:off x="1754188" y="1565275"/>
            <a:ext cx="263525" cy="1158875"/>
          </a:xfrm>
          <a:prstGeom prst="upArrow">
            <a:avLst>
              <a:gd name="adj1" fmla="val 50000"/>
              <a:gd name="adj2" fmla="val 10994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9116" name="AutoShape 28"/>
          <p:cNvSpPr>
            <a:spLocks noChangeArrowheads="1"/>
          </p:cNvSpPr>
          <p:nvPr/>
        </p:nvSpPr>
        <p:spPr bwMode="auto">
          <a:xfrm rot="4414604">
            <a:off x="3479800" y="1565275"/>
            <a:ext cx="263525" cy="1158875"/>
          </a:xfrm>
          <a:prstGeom prst="upArrow">
            <a:avLst>
              <a:gd name="adj1" fmla="val 50000"/>
              <a:gd name="adj2" fmla="val 10994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9117" name="Rectangle 29"/>
          <p:cNvSpPr>
            <a:spLocks noChangeArrowheads="1"/>
          </p:cNvSpPr>
          <p:nvPr/>
        </p:nvSpPr>
        <p:spPr bwMode="auto">
          <a:xfrm>
            <a:off x="468313" y="2781300"/>
            <a:ext cx="71485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chemeClr val="accent2"/>
                </a:solidFill>
              </a:rPr>
              <a:t>Шаг 1</a:t>
            </a:r>
            <a:r>
              <a:rPr lang="ru-RU" sz="2800" b="1"/>
              <a:t>. Перевести в двоичную систему:</a:t>
            </a:r>
          </a:p>
        </p:txBody>
      </p:sp>
      <p:sp>
        <p:nvSpPr>
          <p:cNvPr id="89118" name="Rectangle 30"/>
          <p:cNvSpPr>
            <a:spLocks noChangeArrowheads="1"/>
          </p:cNvSpPr>
          <p:nvPr/>
        </p:nvSpPr>
        <p:spPr bwMode="auto">
          <a:xfrm>
            <a:off x="504825" y="4078288"/>
            <a:ext cx="48910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chemeClr val="accent2"/>
                </a:solidFill>
              </a:rPr>
              <a:t>Шаг </a:t>
            </a:r>
            <a:r>
              <a:rPr lang="en-US" sz="2800" b="1">
                <a:solidFill>
                  <a:schemeClr val="accent2"/>
                </a:solidFill>
              </a:rPr>
              <a:t>2</a:t>
            </a:r>
            <a:r>
              <a:rPr lang="ru-RU" sz="2800" b="1"/>
              <a:t>. Разбить на триады:</a:t>
            </a: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468313" y="5300663"/>
            <a:ext cx="79692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chemeClr val="accent2"/>
                </a:solidFill>
              </a:rPr>
              <a:t>Шаг 3</a:t>
            </a:r>
            <a:r>
              <a:rPr lang="ru-RU" sz="2800" b="1"/>
              <a:t>. Триада – одна восьмеричная цифра:</a:t>
            </a:r>
          </a:p>
        </p:txBody>
      </p:sp>
      <p:sp>
        <p:nvSpPr>
          <p:cNvPr id="89121" name="Rectangle 33"/>
          <p:cNvSpPr>
            <a:spLocks noChangeArrowheads="1"/>
          </p:cNvSpPr>
          <p:nvPr/>
        </p:nvSpPr>
        <p:spPr bwMode="auto">
          <a:xfrm>
            <a:off x="2016125" y="4652963"/>
            <a:ext cx="47879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0" rIns="18000" bIns="0">
            <a:spAutoFit/>
          </a:bodyPr>
          <a:lstStyle/>
          <a:p>
            <a:pPr>
              <a:defRPr/>
            </a:pP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11</a:t>
            </a: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110</a:t>
            </a: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111</a:t>
            </a: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101</a:t>
            </a: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010</a:t>
            </a:r>
            <a:r>
              <a:rPr lang="en-US" sz="3600" b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endParaRPr lang="ru-RU" sz="3600" b="1" baseline="-25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9122" name="Rectangle 34"/>
          <p:cNvSpPr>
            <a:spLocks noChangeArrowheads="1"/>
          </p:cNvSpPr>
          <p:nvPr/>
        </p:nvSpPr>
        <p:spPr bwMode="auto">
          <a:xfrm>
            <a:off x="2051050" y="5876925"/>
            <a:ext cx="36607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3</a:t>
            </a:r>
            <a:r>
              <a:rPr lang="en-US" sz="3600" b="1"/>
              <a:t>DEA</a:t>
            </a:r>
            <a:r>
              <a:rPr lang="en-US" sz="3600" b="1" baseline="-25000"/>
              <a:t>16</a:t>
            </a:r>
            <a:r>
              <a:rPr lang="ru-RU" sz="3600" b="1" baseline="-25000"/>
              <a:t> </a:t>
            </a:r>
            <a:r>
              <a:rPr lang="ru-RU" sz="3600" b="1"/>
              <a:t>= 36752</a:t>
            </a:r>
            <a:r>
              <a:rPr lang="ru-RU" sz="3600" b="1" baseline="-25000"/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9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9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9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9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9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9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9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9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9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89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89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89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89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89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8" grpId="0" animBg="1"/>
      <p:bldP spid="89103" grpId="0"/>
      <p:bldP spid="89111" grpId="0"/>
      <p:bldP spid="89092" grpId="0" animBg="1"/>
      <p:bldP spid="89093" grpId="0" animBg="1"/>
      <p:bldP spid="89094" grpId="0" animBg="1"/>
      <p:bldP spid="89095" grpId="0" animBg="1"/>
      <p:bldP spid="89096" grpId="0" animBg="1"/>
      <p:bldP spid="89114" grpId="0" animBg="1"/>
      <p:bldP spid="89115" grpId="0" animBg="1"/>
      <p:bldP spid="89116" grpId="0" animBg="1"/>
      <p:bldP spid="89117" grpId="0"/>
      <p:bldP spid="89118" grpId="0"/>
      <p:bldP spid="89120" grpId="0"/>
      <p:bldP spid="89121" grpId="0"/>
      <p:bldP spid="8912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4E760D-B1DE-4C16-A7A9-6DDECAC048C2}" type="slidenum">
              <a:rPr lang="ru-RU" smtClean="0"/>
              <a:pPr/>
              <a:t>45</a:t>
            </a:fld>
            <a:endParaRPr lang="ru-RU"/>
          </a:p>
        </p:txBody>
      </p:sp>
      <p:sp>
        <p:nvSpPr>
          <p:cNvPr id="46083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084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Примеры:</a:t>
            </a:r>
          </a:p>
        </p:txBody>
      </p:sp>
      <p:sp>
        <p:nvSpPr>
          <p:cNvPr id="46085" name="Rectangle 4"/>
          <p:cNvSpPr>
            <a:spLocks noChangeArrowheads="1"/>
          </p:cNvSpPr>
          <p:nvPr/>
        </p:nvSpPr>
        <p:spPr bwMode="auto">
          <a:xfrm>
            <a:off x="431800" y="1016000"/>
            <a:ext cx="20478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/>
              <a:t>A35</a:t>
            </a:r>
            <a:r>
              <a:rPr lang="en-US" sz="4400" b="1" baseline="-25000"/>
              <a:t>16</a:t>
            </a:r>
            <a:r>
              <a:rPr lang="ru-RU" sz="4400" b="1" baseline="-25000"/>
              <a:t> </a:t>
            </a:r>
            <a:r>
              <a:rPr lang="ru-RU" sz="4400" b="1"/>
              <a:t>=</a:t>
            </a:r>
          </a:p>
        </p:txBody>
      </p:sp>
      <p:sp>
        <p:nvSpPr>
          <p:cNvPr id="46086" name="Rectangle 5"/>
          <p:cNvSpPr>
            <a:spLocks noChangeArrowheads="1"/>
          </p:cNvSpPr>
          <p:nvPr/>
        </p:nvSpPr>
        <p:spPr bwMode="auto">
          <a:xfrm>
            <a:off x="503238" y="3536950"/>
            <a:ext cx="17510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/>
              <a:t>765</a:t>
            </a:r>
            <a:r>
              <a:rPr lang="en-US" sz="4400" b="1" baseline="-25000"/>
              <a:t>8</a:t>
            </a:r>
            <a:r>
              <a:rPr lang="ru-RU" sz="4400" b="1" baseline="-25000"/>
              <a:t> </a:t>
            </a:r>
            <a:r>
              <a:rPr lang="ru-RU" sz="4400" b="1"/>
              <a:t>=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9F78FD-BC67-4A57-9B45-965C5CE2556C}" type="slidenum">
              <a:rPr lang="ru-RU" smtClean="0"/>
              <a:pPr/>
              <a:t>46</a:t>
            </a:fld>
            <a:endParaRPr lang="ru-RU"/>
          </a:p>
        </p:txBody>
      </p:sp>
      <p:sp>
        <p:nvSpPr>
          <p:cNvPr id="47107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108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Арифметические операции</a:t>
            </a:r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468313" y="985838"/>
            <a:ext cx="1660525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</a:rPr>
              <a:t>сложение</a:t>
            </a:r>
          </a:p>
        </p:txBody>
      </p:sp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900113" y="1665288"/>
            <a:ext cx="2700337" cy="2052637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/>
          <a:lstStyle/>
          <a:p>
            <a:pPr algn="r">
              <a:defRPr/>
            </a:pPr>
            <a:r>
              <a:rPr lang="en-US" sz="4000"/>
              <a:t>A 5 B</a:t>
            </a:r>
            <a:r>
              <a:rPr lang="en-US" sz="4000" baseline="-25000"/>
              <a:t>16</a:t>
            </a:r>
          </a:p>
          <a:p>
            <a:pPr algn="r">
              <a:defRPr/>
            </a:pPr>
            <a:r>
              <a:rPr lang="en-US" sz="4000"/>
              <a:t>+   C 7 E</a:t>
            </a:r>
            <a:r>
              <a:rPr lang="en-US" sz="4000" baseline="-25000"/>
              <a:t>16</a:t>
            </a:r>
            <a:endParaRPr lang="en-US" sz="4000"/>
          </a:p>
          <a:p>
            <a:pPr algn="r">
              <a:defRPr/>
            </a:pPr>
            <a:endParaRPr lang="ru-RU" sz="4000"/>
          </a:p>
        </p:txBody>
      </p:sp>
      <p:sp>
        <p:nvSpPr>
          <p:cNvPr id="91163" name="Rectangle 27"/>
          <p:cNvSpPr>
            <a:spLocks noChangeArrowheads="1"/>
          </p:cNvSpPr>
          <p:nvPr/>
        </p:nvSpPr>
        <p:spPr bwMode="auto">
          <a:xfrm>
            <a:off x="5759450" y="1125538"/>
            <a:ext cx="3952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chemeClr val="accent2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91173" name="Rectangle 37"/>
          <p:cNvSpPr>
            <a:spLocks noChangeArrowheads="1"/>
          </p:cNvSpPr>
          <p:nvPr/>
        </p:nvSpPr>
        <p:spPr bwMode="auto">
          <a:xfrm>
            <a:off x="1366838" y="2960688"/>
            <a:ext cx="22034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1 6 D 9</a:t>
            </a:r>
            <a:r>
              <a:rPr lang="en-US" sz="4000" baseline="-25000"/>
              <a:t>16</a:t>
            </a:r>
            <a:endParaRPr lang="ru-RU" sz="4000" baseline="-25000"/>
          </a:p>
        </p:txBody>
      </p:sp>
      <p:sp>
        <p:nvSpPr>
          <p:cNvPr id="47113" name="Line 38"/>
          <p:cNvSpPr>
            <a:spLocks noChangeShapeType="1"/>
          </p:cNvSpPr>
          <p:nvPr/>
        </p:nvSpPr>
        <p:spPr bwMode="auto">
          <a:xfrm>
            <a:off x="1547813" y="2997200"/>
            <a:ext cx="19796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1175" name="Rectangle 39"/>
          <p:cNvSpPr>
            <a:spLocks noChangeArrowheads="1"/>
          </p:cNvSpPr>
          <p:nvPr/>
        </p:nvSpPr>
        <p:spPr bwMode="auto">
          <a:xfrm>
            <a:off x="4176713" y="1665288"/>
            <a:ext cx="2879725" cy="2052637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/>
          <a:lstStyle/>
          <a:p>
            <a:pPr algn="r">
              <a:defRPr/>
            </a:pPr>
            <a:r>
              <a:rPr lang="en-US" sz="4000" b="1">
                <a:solidFill>
                  <a:srgbClr val="FF0000"/>
                </a:solidFill>
              </a:rPr>
              <a:t>10</a:t>
            </a:r>
            <a:r>
              <a:rPr lang="en-US" sz="4000">
                <a:solidFill>
                  <a:srgbClr val="FF0000"/>
                </a:solidFill>
              </a:rPr>
              <a:t> </a:t>
            </a:r>
            <a:r>
              <a:rPr lang="en-US" sz="4000"/>
              <a:t> 5  </a:t>
            </a:r>
            <a:r>
              <a:rPr lang="en-US" sz="4000" b="1">
                <a:solidFill>
                  <a:srgbClr val="FF0000"/>
                </a:solidFill>
              </a:rPr>
              <a:t>11</a:t>
            </a:r>
            <a:endParaRPr lang="en-US" sz="4000" b="1" baseline="-25000">
              <a:solidFill>
                <a:srgbClr val="FF0000"/>
              </a:solidFill>
            </a:endParaRPr>
          </a:p>
          <a:p>
            <a:pPr algn="r">
              <a:defRPr/>
            </a:pPr>
            <a:r>
              <a:rPr lang="en-US" sz="4000"/>
              <a:t>+</a:t>
            </a:r>
            <a:r>
              <a:rPr lang="ru-RU" sz="4000"/>
              <a:t> </a:t>
            </a:r>
            <a:r>
              <a:rPr lang="en-US" sz="4000"/>
              <a:t> </a:t>
            </a:r>
            <a:r>
              <a:rPr lang="en-US" sz="4000" b="1">
                <a:solidFill>
                  <a:srgbClr val="FF0000"/>
                </a:solidFill>
              </a:rPr>
              <a:t>12</a:t>
            </a:r>
            <a:r>
              <a:rPr lang="en-US" sz="4000"/>
              <a:t>  7  </a:t>
            </a:r>
            <a:r>
              <a:rPr lang="en-US" sz="4000" b="1">
                <a:solidFill>
                  <a:srgbClr val="FF0000"/>
                </a:solidFill>
              </a:rPr>
              <a:t>14</a:t>
            </a:r>
            <a:endParaRPr lang="en-US" sz="4000" b="1"/>
          </a:p>
          <a:p>
            <a:pPr algn="r">
              <a:spcBef>
                <a:spcPct val="10000"/>
              </a:spcBef>
              <a:defRPr/>
            </a:pPr>
            <a:endParaRPr lang="ru-RU" sz="4000"/>
          </a:p>
        </p:txBody>
      </p:sp>
      <p:sp>
        <p:nvSpPr>
          <p:cNvPr id="91176" name="Line 40"/>
          <p:cNvSpPr>
            <a:spLocks noChangeShapeType="1"/>
          </p:cNvSpPr>
          <p:nvPr/>
        </p:nvSpPr>
        <p:spPr bwMode="auto">
          <a:xfrm>
            <a:off x="4679950" y="2960688"/>
            <a:ext cx="23034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1177" name="Rectangle 41"/>
          <p:cNvSpPr>
            <a:spLocks noChangeArrowheads="1"/>
          </p:cNvSpPr>
          <p:nvPr/>
        </p:nvSpPr>
        <p:spPr bwMode="auto">
          <a:xfrm>
            <a:off x="2195513" y="4581525"/>
            <a:ext cx="4860925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>
              <a:spcBef>
                <a:spcPct val="20000"/>
              </a:spcBef>
            </a:pPr>
            <a:r>
              <a:rPr lang="en-US" sz="3200"/>
              <a:t>11+14=25=</a:t>
            </a:r>
            <a:r>
              <a:rPr lang="en-US" sz="3200" b="1">
                <a:solidFill>
                  <a:schemeClr val="accent2"/>
                </a:solidFill>
              </a:rPr>
              <a:t>16</a:t>
            </a:r>
            <a:r>
              <a:rPr lang="en-US" sz="3200"/>
              <a:t>+9</a:t>
            </a:r>
          </a:p>
          <a:p>
            <a:pPr>
              <a:spcBef>
                <a:spcPct val="20000"/>
              </a:spcBef>
            </a:pPr>
            <a:r>
              <a:rPr lang="ru-RU" sz="3200"/>
              <a:t>5+7+</a:t>
            </a:r>
            <a:r>
              <a:rPr lang="ru-RU" sz="3200" b="1">
                <a:solidFill>
                  <a:schemeClr val="accent2"/>
                </a:solidFill>
              </a:rPr>
              <a:t>1</a:t>
            </a:r>
            <a:r>
              <a:rPr lang="ru-RU" sz="3200"/>
              <a:t>=</a:t>
            </a:r>
            <a:r>
              <a:rPr lang="ru-RU" sz="3200" b="1">
                <a:solidFill>
                  <a:srgbClr val="FF0000"/>
                </a:solidFill>
              </a:rPr>
              <a:t>13</a:t>
            </a:r>
            <a:r>
              <a:rPr lang="ru-RU" sz="3200"/>
              <a:t>=</a:t>
            </a:r>
            <a:r>
              <a:rPr lang="en-US" sz="3200"/>
              <a:t>D</a:t>
            </a:r>
            <a:r>
              <a:rPr lang="en-US" sz="3200" baseline="-25000"/>
              <a:t>16</a:t>
            </a:r>
          </a:p>
          <a:p>
            <a:pPr>
              <a:spcBef>
                <a:spcPct val="20000"/>
              </a:spcBef>
            </a:pPr>
            <a:r>
              <a:rPr lang="en-US" sz="3200"/>
              <a:t>10+12=22=</a:t>
            </a:r>
            <a:r>
              <a:rPr lang="en-US" sz="3200" b="1">
                <a:solidFill>
                  <a:schemeClr val="accent2"/>
                </a:solidFill>
              </a:rPr>
              <a:t>16</a:t>
            </a:r>
            <a:r>
              <a:rPr lang="en-US" sz="3200"/>
              <a:t>+6</a:t>
            </a:r>
            <a:endParaRPr lang="ru-RU" sz="3200"/>
          </a:p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91179" name="Rectangle 43"/>
          <p:cNvSpPr>
            <a:spLocks noChangeArrowheads="1"/>
          </p:cNvSpPr>
          <p:nvPr/>
        </p:nvSpPr>
        <p:spPr bwMode="auto">
          <a:xfrm>
            <a:off x="4572000" y="1125538"/>
            <a:ext cx="3952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chemeClr val="accent2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91144" name="AutoShape 8"/>
          <p:cNvSpPr>
            <a:spLocks noChangeArrowheads="1"/>
          </p:cNvSpPr>
          <p:nvPr/>
        </p:nvSpPr>
        <p:spPr bwMode="auto">
          <a:xfrm>
            <a:off x="4824413" y="3897313"/>
            <a:ext cx="1763712" cy="431800"/>
          </a:xfrm>
          <a:prstGeom prst="wedgeRoundRectCallout">
            <a:avLst>
              <a:gd name="adj1" fmla="val -58463"/>
              <a:gd name="adj2" fmla="val 126102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b="1"/>
              <a:t>1 </a:t>
            </a:r>
            <a:r>
              <a:rPr lang="ru-RU" b="1"/>
              <a:t>в перенос</a:t>
            </a:r>
          </a:p>
        </p:txBody>
      </p:sp>
      <p:sp>
        <p:nvSpPr>
          <p:cNvPr id="91180" name="AutoShape 44"/>
          <p:cNvSpPr>
            <a:spLocks noChangeArrowheads="1"/>
          </p:cNvSpPr>
          <p:nvPr/>
        </p:nvSpPr>
        <p:spPr bwMode="auto">
          <a:xfrm>
            <a:off x="4967288" y="5157788"/>
            <a:ext cx="1763712" cy="431800"/>
          </a:xfrm>
          <a:prstGeom prst="wedgeRoundRectCallout">
            <a:avLst>
              <a:gd name="adj1" fmla="val -58463"/>
              <a:gd name="adj2" fmla="val 126102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b="1"/>
              <a:t>1 </a:t>
            </a:r>
            <a:r>
              <a:rPr lang="ru-RU" b="1"/>
              <a:t>в перенос</a:t>
            </a:r>
          </a:p>
        </p:txBody>
      </p:sp>
      <p:sp>
        <p:nvSpPr>
          <p:cNvPr id="91182" name="Rectangle 46"/>
          <p:cNvSpPr>
            <a:spLocks noChangeArrowheads="1"/>
          </p:cNvSpPr>
          <p:nvPr/>
        </p:nvSpPr>
        <p:spPr bwMode="auto">
          <a:xfrm>
            <a:off x="5616575" y="2960688"/>
            <a:ext cx="7493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</a:rPr>
              <a:t>13</a:t>
            </a:r>
            <a:endParaRPr lang="ru-RU" sz="4000"/>
          </a:p>
        </p:txBody>
      </p:sp>
      <p:sp>
        <p:nvSpPr>
          <p:cNvPr id="91183" name="Rectangle 47"/>
          <p:cNvSpPr>
            <a:spLocks noChangeArrowheads="1"/>
          </p:cNvSpPr>
          <p:nvPr/>
        </p:nvSpPr>
        <p:spPr bwMode="auto">
          <a:xfrm>
            <a:off x="6516688" y="2960688"/>
            <a:ext cx="46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9</a:t>
            </a:r>
            <a:endParaRPr lang="ru-RU" sz="4000"/>
          </a:p>
        </p:txBody>
      </p:sp>
      <p:sp>
        <p:nvSpPr>
          <p:cNvPr id="91184" name="Rectangle 48"/>
          <p:cNvSpPr>
            <a:spLocks noChangeArrowheads="1"/>
          </p:cNvSpPr>
          <p:nvPr/>
        </p:nvSpPr>
        <p:spPr bwMode="auto">
          <a:xfrm>
            <a:off x="5076825" y="2960688"/>
            <a:ext cx="46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/>
              <a:t>6</a:t>
            </a:r>
          </a:p>
        </p:txBody>
      </p:sp>
      <p:sp>
        <p:nvSpPr>
          <p:cNvPr id="91185" name="Rectangle 49"/>
          <p:cNvSpPr>
            <a:spLocks noChangeArrowheads="1"/>
          </p:cNvSpPr>
          <p:nvPr/>
        </p:nvSpPr>
        <p:spPr bwMode="auto">
          <a:xfrm>
            <a:off x="4535488" y="2960688"/>
            <a:ext cx="46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1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1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1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1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1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1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91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1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1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91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91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91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91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91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91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91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63" grpId="0"/>
      <p:bldP spid="91173" grpId="0"/>
      <p:bldP spid="91175" grpId="0" animBg="1"/>
      <p:bldP spid="91176" grpId="0" animBg="1"/>
      <p:bldP spid="91177" grpId="0" build="p"/>
      <p:bldP spid="91179" grpId="0"/>
      <p:bldP spid="91144" grpId="0" animBg="1"/>
      <p:bldP spid="91144" grpId="1" animBg="1"/>
      <p:bldP spid="91180" grpId="0" animBg="1"/>
      <p:bldP spid="91180" grpId="1" animBg="1"/>
      <p:bldP spid="91182" grpId="0"/>
      <p:bldP spid="91183" grpId="0"/>
      <p:bldP spid="91184" grpId="0"/>
      <p:bldP spid="9118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16DDD9-2508-48FE-9700-7AB0E21CB8D1}" type="slidenum">
              <a:rPr lang="ru-RU" smtClean="0"/>
              <a:pPr/>
              <a:t>47</a:t>
            </a:fld>
            <a:endParaRPr lang="ru-RU"/>
          </a:p>
        </p:txBody>
      </p:sp>
      <p:sp>
        <p:nvSpPr>
          <p:cNvPr id="48131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32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Пример:</a:t>
            </a:r>
          </a:p>
        </p:txBody>
      </p:sp>
      <p:sp>
        <p:nvSpPr>
          <p:cNvPr id="95238" name="Rectangle 6"/>
          <p:cNvSpPr>
            <a:spLocks noChangeArrowheads="1"/>
          </p:cNvSpPr>
          <p:nvPr/>
        </p:nvSpPr>
        <p:spPr bwMode="auto">
          <a:xfrm>
            <a:off x="611188" y="1412875"/>
            <a:ext cx="2520950" cy="2052638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/>
          <a:lstStyle/>
          <a:p>
            <a:pPr algn="r">
              <a:defRPr/>
            </a:pPr>
            <a:r>
              <a:rPr lang="ru-RU" sz="4000"/>
              <a:t>С</a:t>
            </a:r>
            <a:r>
              <a:rPr lang="en-US" sz="4000"/>
              <a:t> </a:t>
            </a:r>
            <a:r>
              <a:rPr lang="ru-RU" sz="4000"/>
              <a:t>В</a:t>
            </a:r>
            <a:r>
              <a:rPr lang="en-US" sz="4000"/>
              <a:t> </a:t>
            </a:r>
            <a:r>
              <a:rPr lang="ru-RU" sz="4000"/>
              <a:t>А</a:t>
            </a:r>
            <a:r>
              <a:rPr lang="en-US" sz="4000" baseline="-25000"/>
              <a:t>16</a:t>
            </a:r>
          </a:p>
          <a:p>
            <a:pPr algn="r">
              <a:defRPr/>
            </a:pPr>
            <a:r>
              <a:rPr lang="en-US" sz="4000"/>
              <a:t>+   A 5 9</a:t>
            </a:r>
            <a:r>
              <a:rPr lang="en-US" sz="4000" baseline="-25000"/>
              <a:t>16</a:t>
            </a:r>
            <a:endParaRPr lang="en-US" sz="4000"/>
          </a:p>
          <a:p>
            <a:pPr algn="r">
              <a:defRPr/>
            </a:pPr>
            <a:endParaRPr lang="ru-RU" sz="4000"/>
          </a:p>
        </p:txBody>
      </p:sp>
      <p:sp>
        <p:nvSpPr>
          <p:cNvPr id="48134" name="Line 8"/>
          <p:cNvSpPr>
            <a:spLocks noChangeShapeType="1"/>
          </p:cNvSpPr>
          <p:nvPr/>
        </p:nvSpPr>
        <p:spPr bwMode="auto">
          <a:xfrm>
            <a:off x="1079500" y="2781300"/>
            <a:ext cx="19796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D89507-2C88-40A0-93AC-072ABE931FB0}" type="slidenum">
              <a:rPr lang="ru-RU" smtClean="0"/>
              <a:pPr/>
              <a:t>48</a:t>
            </a:fld>
            <a:endParaRPr lang="ru-RU"/>
          </a:p>
        </p:txBody>
      </p:sp>
      <p:sp>
        <p:nvSpPr>
          <p:cNvPr id="49155" name="Line 3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Арифметические операции</a:t>
            </a:r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468313" y="985838"/>
            <a:ext cx="1855787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</a:rPr>
              <a:t>вычитание</a:t>
            </a:r>
          </a:p>
        </p:txBody>
      </p:sp>
      <p:sp>
        <p:nvSpPr>
          <p:cNvPr id="93191" name="Rectangle 7"/>
          <p:cNvSpPr>
            <a:spLocks noChangeArrowheads="1"/>
          </p:cNvSpPr>
          <p:nvPr/>
        </p:nvSpPr>
        <p:spPr bwMode="auto">
          <a:xfrm>
            <a:off x="647700" y="1628775"/>
            <a:ext cx="2520950" cy="2052638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/>
          <a:lstStyle/>
          <a:p>
            <a:pPr algn="r">
              <a:defRPr/>
            </a:pPr>
            <a:r>
              <a:rPr lang="ru-RU" sz="4000"/>
              <a:t>С</a:t>
            </a:r>
            <a:r>
              <a:rPr lang="en-US" sz="4000"/>
              <a:t> 5 B</a:t>
            </a:r>
            <a:r>
              <a:rPr lang="en-US" sz="4000" baseline="-25000"/>
              <a:t>16</a:t>
            </a:r>
          </a:p>
          <a:p>
            <a:pPr algn="r">
              <a:defRPr/>
            </a:pPr>
            <a:r>
              <a:rPr lang="ru-RU" sz="4000"/>
              <a:t>–</a:t>
            </a:r>
            <a:r>
              <a:rPr lang="en-US" sz="4000"/>
              <a:t>   A 7 E</a:t>
            </a:r>
            <a:r>
              <a:rPr lang="en-US" sz="4000" baseline="-25000"/>
              <a:t>16</a:t>
            </a:r>
            <a:endParaRPr lang="en-US" sz="4000"/>
          </a:p>
          <a:p>
            <a:pPr algn="r">
              <a:defRPr/>
            </a:pPr>
            <a:endParaRPr lang="ru-RU" sz="4000"/>
          </a:p>
        </p:txBody>
      </p:sp>
      <p:sp>
        <p:nvSpPr>
          <p:cNvPr id="93193" name="AutoShape 9"/>
          <p:cNvSpPr>
            <a:spLocks noChangeArrowheads="1"/>
          </p:cNvSpPr>
          <p:nvPr/>
        </p:nvSpPr>
        <p:spPr bwMode="auto">
          <a:xfrm>
            <a:off x="3671888" y="3860800"/>
            <a:ext cx="1260475" cy="431800"/>
          </a:xfrm>
          <a:prstGeom prst="wedgeRoundRectCallout">
            <a:avLst>
              <a:gd name="adj1" fmla="val -71157"/>
              <a:gd name="adj2" fmla="val 96324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b="1"/>
              <a:t>заем</a:t>
            </a:r>
          </a:p>
        </p:txBody>
      </p:sp>
      <p:sp>
        <p:nvSpPr>
          <p:cNvPr id="93211" name="Rectangle 27"/>
          <p:cNvSpPr>
            <a:spLocks noChangeArrowheads="1"/>
          </p:cNvSpPr>
          <p:nvPr/>
        </p:nvSpPr>
        <p:spPr bwMode="auto">
          <a:xfrm>
            <a:off x="5688013" y="1125538"/>
            <a:ext cx="3952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chemeClr val="accent2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93220" name="Rectangle 36"/>
          <p:cNvSpPr>
            <a:spLocks noChangeArrowheads="1"/>
          </p:cNvSpPr>
          <p:nvPr/>
        </p:nvSpPr>
        <p:spPr bwMode="auto">
          <a:xfrm>
            <a:off x="1295400" y="2924175"/>
            <a:ext cx="1863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1 D D</a:t>
            </a:r>
            <a:r>
              <a:rPr lang="en-US" sz="4000" baseline="-25000"/>
              <a:t>16</a:t>
            </a:r>
            <a:endParaRPr lang="ru-RU" sz="4000" baseline="-25000"/>
          </a:p>
        </p:txBody>
      </p:sp>
      <p:sp>
        <p:nvSpPr>
          <p:cNvPr id="49162" name="Line 37"/>
          <p:cNvSpPr>
            <a:spLocks noChangeShapeType="1"/>
          </p:cNvSpPr>
          <p:nvPr/>
        </p:nvSpPr>
        <p:spPr bwMode="auto">
          <a:xfrm>
            <a:off x="1116013" y="2960688"/>
            <a:ext cx="19796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3222" name="Rectangle 38"/>
          <p:cNvSpPr>
            <a:spLocks noChangeArrowheads="1"/>
          </p:cNvSpPr>
          <p:nvPr/>
        </p:nvSpPr>
        <p:spPr bwMode="auto">
          <a:xfrm>
            <a:off x="4211638" y="1665288"/>
            <a:ext cx="2809875" cy="2052637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/>
          <a:lstStyle/>
          <a:p>
            <a:pPr algn="r">
              <a:defRPr/>
            </a:pPr>
            <a:r>
              <a:rPr lang="en-US" sz="4000" b="1">
                <a:solidFill>
                  <a:srgbClr val="FF0000"/>
                </a:solidFill>
              </a:rPr>
              <a:t>1</a:t>
            </a:r>
            <a:r>
              <a:rPr lang="ru-RU" sz="4000" b="1">
                <a:solidFill>
                  <a:srgbClr val="FF0000"/>
                </a:solidFill>
              </a:rPr>
              <a:t>2</a:t>
            </a:r>
            <a:r>
              <a:rPr lang="en-US" sz="4000">
                <a:solidFill>
                  <a:srgbClr val="FF0000"/>
                </a:solidFill>
              </a:rPr>
              <a:t> </a:t>
            </a:r>
            <a:r>
              <a:rPr lang="en-US" sz="4000"/>
              <a:t> 5  </a:t>
            </a:r>
            <a:r>
              <a:rPr lang="en-US" sz="4000" b="1">
                <a:solidFill>
                  <a:srgbClr val="FF0000"/>
                </a:solidFill>
              </a:rPr>
              <a:t>11</a:t>
            </a:r>
            <a:endParaRPr lang="en-US" sz="4000" b="1" baseline="-25000">
              <a:solidFill>
                <a:srgbClr val="FF0000"/>
              </a:solidFill>
            </a:endParaRPr>
          </a:p>
          <a:p>
            <a:pPr algn="r">
              <a:defRPr/>
            </a:pPr>
            <a:r>
              <a:rPr lang="ru-RU" sz="4000"/>
              <a:t>–</a:t>
            </a:r>
            <a:r>
              <a:rPr lang="en-US" sz="4000"/>
              <a:t> </a:t>
            </a:r>
            <a:r>
              <a:rPr lang="ru-RU" sz="4000"/>
              <a:t> </a:t>
            </a:r>
            <a:r>
              <a:rPr lang="en-US" sz="4000" b="1">
                <a:solidFill>
                  <a:srgbClr val="FF0000"/>
                </a:solidFill>
              </a:rPr>
              <a:t>1</a:t>
            </a:r>
            <a:r>
              <a:rPr lang="ru-RU" sz="4000" b="1">
                <a:solidFill>
                  <a:srgbClr val="FF0000"/>
                </a:solidFill>
              </a:rPr>
              <a:t>0</a:t>
            </a:r>
            <a:r>
              <a:rPr lang="en-US" sz="4000"/>
              <a:t>  7  </a:t>
            </a:r>
            <a:r>
              <a:rPr lang="en-US" sz="4000" b="1">
                <a:solidFill>
                  <a:srgbClr val="FF0000"/>
                </a:solidFill>
              </a:rPr>
              <a:t>14</a:t>
            </a:r>
            <a:endParaRPr lang="en-US" sz="4000" b="1"/>
          </a:p>
          <a:p>
            <a:pPr algn="r">
              <a:spcBef>
                <a:spcPct val="10000"/>
              </a:spcBef>
              <a:defRPr/>
            </a:pPr>
            <a:endParaRPr lang="ru-RU" sz="4000" b="1">
              <a:solidFill>
                <a:srgbClr val="FF0000"/>
              </a:solidFill>
            </a:endParaRPr>
          </a:p>
        </p:txBody>
      </p:sp>
      <p:sp>
        <p:nvSpPr>
          <p:cNvPr id="93223" name="Line 39"/>
          <p:cNvSpPr>
            <a:spLocks noChangeShapeType="1"/>
          </p:cNvSpPr>
          <p:nvPr/>
        </p:nvSpPr>
        <p:spPr bwMode="auto">
          <a:xfrm>
            <a:off x="4645025" y="2960688"/>
            <a:ext cx="23034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3225" name="Rectangle 41"/>
          <p:cNvSpPr>
            <a:spLocks noChangeArrowheads="1"/>
          </p:cNvSpPr>
          <p:nvPr/>
        </p:nvSpPr>
        <p:spPr bwMode="auto">
          <a:xfrm>
            <a:off x="5040313" y="1125538"/>
            <a:ext cx="3952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chemeClr val="accent2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93226" name="Rectangle 42"/>
          <p:cNvSpPr>
            <a:spLocks noChangeArrowheads="1"/>
          </p:cNvSpPr>
          <p:nvPr/>
        </p:nvSpPr>
        <p:spPr bwMode="auto">
          <a:xfrm>
            <a:off x="2124075" y="4292600"/>
            <a:ext cx="4860925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ru-RU" sz="3200"/>
              <a:t>(</a:t>
            </a:r>
            <a:r>
              <a:rPr lang="en-US" sz="3200"/>
              <a:t>11+</a:t>
            </a:r>
            <a:r>
              <a:rPr lang="ru-RU" sz="3200" b="1">
                <a:solidFill>
                  <a:schemeClr val="accent2"/>
                </a:solidFill>
              </a:rPr>
              <a:t>16</a:t>
            </a:r>
            <a:r>
              <a:rPr lang="ru-RU" sz="3200"/>
              <a:t>)</a:t>
            </a:r>
            <a:r>
              <a:rPr lang="ru-RU" sz="4000"/>
              <a:t>–</a:t>
            </a:r>
            <a:r>
              <a:rPr lang="en-US" sz="3200"/>
              <a:t>14=</a:t>
            </a:r>
            <a:r>
              <a:rPr lang="ru-RU" sz="3200" b="1">
                <a:solidFill>
                  <a:srgbClr val="FF0000"/>
                </a:solidFill>
              </a:rPr>
              <a:t>13</a:t>
            </a:r>
            <a:r>
              <a:rPr lang="ru-RU" sz="3200"/>
              <a:t>=</a:t>
            </a:r>
            <a:r>
              <a:rPr lang="en-US" sz="3200"/>
              <a:t>D</a:t>
            </a:r>
            <a:r>
              <a:rPr lang="en-US" sz="3200" baseline="-25000"/>
              <a:t>16</a:t>
            </a:r>
            <a:endParaRPr lang="ru-RU" sz="3200" baseline="-25000"/>
          </a:p>
          <a:p>
            <a:r>
              <a:rPr lang="ru-RU" sz="3200"/>
              <a:t>(5 </a:t>
            </a:r>
            <a:r>
              <a:rPr lang="ru-RU" sz="4000"/>
              <a:t>–</a:t>
            </a:r>
            <a:r>
              <a:rPr lang="ru-RU" sz="3200"/>
              <a:t> </a:t>
            </a:r>
            <a:r>
              <a:rPr lang="ru-RU" sz="3200" b="1">
                <a:solidFill>
                  <a:srgbClr val="FF0000"/>
                </a:solidFill>
              </a:rPr>
              <a:t>1</a:t>
            </a:r>
            <a:r>
              <a:rPr lang="ru-RU" sz="3200"/>
              <a:t>)+</a:t>
            </a:r>
            <a:r>
              <a:rPr lang="ru-RU" sz="3200" b="1">
                <a:solidFill>
                  <a:schemeClr val="accent2"/>
                </a:solidFill>
              </a:rPr>
              <a:t>16</a:t>
            </a:r>
            <a:r>
              <a:rPr lang="ru-RU" sz="3200"/>
              <a:t> </a:t>
            </a:r>
            <a:r>
              <a:rPr lang="ru-RU" sz="4000"/>
              <a:t>–</a:t>
            </a:r>
            <a:r>
              <a:rPr lang="ru-RU" sz="3200"/>
              <a:t> 7=</a:t>
            </a:r>
            <a:r>
              <a:rPr lang="ru-RU" sz="3200" b="1">
                <a:solidFill>
                  <a:srgbClr val="FF0000"/>
                </a:solidFill>
              </a:rPr>
              <a:t>13</a:t>
            </a:r>
            <a:r>
              <a:rPr lang="ru-RU" sz="3200"/>
              <a:t>=</a:t>
            </a:r>
            <a:r>
              <a:rPr lang="en-US" sz="3200"/>
              <a:t>D</a:t>
            </a:r>
            <a:r>
              <a:rPr lang="en-US" sz="3200" baseline="-25000"/>
              <a:t>16</a:t>
            </a:r>
          </a:p>
          <a:p>
            <a:r>
              <a:rPr lang="ru-RU" sz="3200"/>
              <a:t>(</a:t>
            </a:r>
            <a:r>
              <a:rPr lang="en-US" sz="3200"/>
              <a:t>12</a:t>
            </a:r>
            <a:r>
              <a:rPr lang="ru-RU" sz="3200"/>
              <a:t> – </a:t>
            </a:r>
            <a:r>
              <a:rPr lang="ru-RU" sz="3200" b="1">
                <a:solidFill>
                  <a:srgbClr val="FF0000"/>
                </a:solidFill>
              </a:rPr>
              <a:t>1</a:t>
            </a:r>
            <a:r>
              <a:rPr lang="ru-RU" sz="3200"/>
              <a:t>) – 10 </a:t>
            </a:r>
            <a:r>
              <a:rPr lang="en-US" sz="3200"/>
              <a:t>=</a:t>
            </a:r>
            <a:r>
              <a:rPr lang="ru-RU" sz="3200"/>
              <a:t> 1</a:t>
            </a:r>
          </a:p>
          <a:p>
            <a:endParaRPr lang="ru-RU" sz="3200"/>
          </a:p>
        </p:txBody>
      </p:sp>
      <p:sp>
        <p:nvSpPr>
          <p:cNvPr id="93227" name="AutoShape 43"/>
          <p:cNvSpPr>
            <a:spLocks noChangeArrowheads="1"/>
          </p:cNvSpPr>
          <p:nvPr/>
        </p:nvSpPr>
        <p:spPr bwMode="auto">
          <a:xfrm>
            <a:off x="6481763" y="908050"/>
            <a:ext cx="1260475" cy="431800"/>
          </a:xfrm>
          <a:prstGeom prst="wedgeRoundRectCallout">
            <a:avLst>
              <a:gd name="adj1" fmla="val -87407"/>
              <a:gd name="adj2" fmla="val 77574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b="1"/>
              <a:t>заем</a:t>
            </a:r>
          </a:p>
        </p:txBody>
      </p:sp>
      <p:sp>
        <p:nvSpPr>
          <p:cNvPr id="93229" name="Rectangle 45"/>
          <p:cNvSpPr>
            <a:spLocks noChangeArrowheads="1"/>
          </p:cNvSpPr>
          <p:nvPr/>
        </p:nvSpPr>
        <p:spPr bwMode="auto">
          <a:xfrm>
            <a:off x="5581650" y="2960688"/>
            <a:ext cx="7493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</a:rPr>
              <a:t>13</a:t>
            </a:r>
            <a:endParaRPr lang="ru-RU" sz="4000" b="1">
              <a:solidFill>
                <a:srgbClr val="FF0000"/>
              </a:solidFill>
            </a:endParaRPr>
          </a:p>
        </p:txBody>
      </p:sp>
      <p:sp>
        <p:nvSpPr>
          <p:cNvPr id="93230" name="Rectangle 46"/>
          <p:cNvSpPr>
            <a:spLocks noChangeArrowheads="1"/>
          </p:cNvSpPr>
          <p:nvPr/>
        </p:nvSpPr>
        <p:spPr bwMode="auto">
          <a:xfrm>
            <a:off x="5041900" y="2960688"/>
            <a:ext cx="46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1</a:t>
            </a:r>
            <a:endParaRPr lang="ru-RU" sz="4000" b="1">
              <a:solidFill>
                <a:srgbClr val="FF0000"/>
              </a:solidFill>
            </a:endParaRPr>
          </a:p>
        </p:txBody>
      </p:sp>
      <p:sp>
        <p:nvSpPr>
          <p:cNvPr id="93231" name="Rectangle 47"/>
          <p:cNvSpPr>
            <a:spLocks noChangeArrowheads="1"/>
          </p:cNvSpPr>
          <p:nvPr/>
        </p:nvSpPr>
        <p:spPr bwMode="auto">
          <a:xfrm>
            <a:off x="6300788" y="2960688"/>
            <a:ext cx="7493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</a:rPr>
              <a:t>13</a:t>
            </a:r>
            <a:endParaRPr lang="ru-RU" sz="4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3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3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3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3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3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93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3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3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93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3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3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3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3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93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93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3" grpId="0" animBg="1"/>
      <p:bldP spid="93193" grpId="1" animBg="1"/>
      <p:bldP spid="93211" grpId="0"/>
      <p:bldP spid="93220" grpId="0"/>
      <p:bldP spid="93222" grpId="0" animBg="1"/>
      <p:bldP spid="93223" grpId="0" animBg="1"/>
      <p:bldP spid="93225" grpId="0"/>
      <p:bldP spid="93226" grpId="0" build="p"/>
      <p:bldP spid="93227" grpId="0" animBg="1"/>
      <p:bldP spid="93227" grpId="1" animBg="1"/>
      <p:bldP spid="93229" grpId="0"/>
      <p:bldP spid="93230" grpId="0"/>
      <p:bldP spid="93231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D29B9C-F2BF-4FC7-A035-35DC6AC147BB}" type="slidenum">
              <a:rPr lang="ru-RU" smtClean="0"/>
              <a:pPr/>
              <a:t>49</a:t>
            </a:fld>
            <a:endParaRPr lang="ru-RU"/>
          </a:p>
        </p:txBody>
      </p:sp>
      <p:sp>
        <p:nvSpPr>
          <p:cNvPr id="50179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180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Пример:</a:t>
            </a:r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611188" y="1412875"/>
            <a:ext cx="2520950" cy="2052638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/>
          <a:lstStyle/>
          <a:p>
            <a:pPr algn="r">
              <a:defRPr/>
            </a:pPr>
            <a:r>
              <a:rPr lang="en-US" sz="4000"/>
              <a:t>1 </a:t>
            </a:r>
            <a:r>
              <a:rPr lang="ru-RU" sz="4000"/>
              <a:t>В</a:t>
            </a:r>
            <a:r>
              <a:rPr lang="en-US" sz="4000"/>
              <a:t> </a:t>
            </a:r>
            <a:r>
              <a:rPr lang="ru-RU" sz="4000"/>
              <a:t>А</a:t>
            </a:r>
            <a:r>
              <a:rPr lang="en-US" sz="4000" baseline="-25000"/>
              <a:t>16</a:t>
            </a:r>
          </a:p>
          <a:p>
            <a:pPr algn="r">
              <a:defRPr/>
            </a:pPr>
            <a:r>
              <a:rPr lang="ru-RU" sz="4000"/>
              <a:t>–</a:t>
            </a:r>
            <a:r>
              <a:rPr lang="en-US" sz="4000"/>
              <a:t>   A 5 9</a:t>
            </a:r>
            <a:r>
              <a:rPr lang="en-US" sz="4000" baseline="-25000"/>
              <a:t>16</a:t>
            </a:r>
            <a:endParaRPr lang="en-US" sz="4000"/>
          </a:p>
          <a:p>
            <a:pPr algn="r">
              <a:defRPr/>
            </a:pPr>
            <a:endParaRPr lang="ru-RU" sz="4000"/>
          </a:p>
        </p:txBody>
      </p:sp>
      <p:sp>
        <p:nvSpPr>
          <p:cNvPr id="50182" name="Line 5"/>
          <p:cNvSpPr>
            <a:spLocks noChangeShapeType="1"/>
          </p:cNvSpPr>
          <p:nvPr/>
        </p:nvSpPr>
        <p:spPr bwMode="auto">
          <a:xfrm>
            <a:off x="1079500" y="2781300"/>
            <a:ext cx="19796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7C2EA1-58E1-48CD-ADF1-E8CC5036B3C6}" type="slidenum">
              <a:rPr lang="ru-RU" smtClean="0"/>
              <a:pPr/>
              <a:t>5</a:t>
            </a:fld>
            <a:endParaRPr lang="ru-RU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2052638" y="4760913"/>
            <a:ext cx="1008062" cy="936625"/>
            <a:chOff x="1247" y="2523"/>
            <a:chExt cx="635" cy="590"/>
          </a:xfrm>
        </p:grpSpPr>
        <p:sp>
          <p:nvSpPr>
            <p:cNvPr id="6174" name="Oval 20"/>
            <p:cNvSpPr>
              <a:spLocks noChangeArrowheads="1"/>
            </p:cNvSpPr>
            <p:nvPr/>
          </p:nvSpPr>
          <p:spPr bwMode="auto">
            <a:xfrm>
              <a:off x="1247" y="2750"/>
              <a:ext cx="635" cy="36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5" name="Line 22"/>
            <p:cNvSpPr>
              <a:spLocks noChangeShapeType="1"/>
            </p:cNvSpPr>
            <p:nvPr/>
          </p:nvSpPr>
          <p:spPr bwMode="auto">
            <a:xfrm flipV="1">
              <a:off x="1565" y="2523"/>
              <a:ext cx="0" cy="22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48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Римская система счисления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358775" y="908050"/>
            <a:ext cx="8640763" cy="341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ru-RU" sz="2400" b="1">
                <a:solidFill>
                  <a:schemeClr val="accent2"/>
                </a:solidFill>
              </a:rPr>
              <a:t>Правила</a:t>
            </a:r>
            <a:r>
              <a:rPr lang="en-US" sz="2400" b="1">
                <a:solidFill>
                  <a:schemeClr val="accent2"/>
                </a:solidFill>
              </a:rPr>
              <a:t>:</a:t>
            </a:r>
            <a:endParaRPr lang="ru-RU" sz="2400" b="1">
              <a:solidFill>
                <a:schemeClr val="accent2"/>
              </a:solidFill>
            </a:endParaRPr>
          </a:p>
          <a:p>
            <a:pPr marL="447675" lvl="1" indent="-258763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2400"/>
              <a:t>(обычно) не ставят больше </a:t>
            </a:r>
            <a:r>
              <a:rPr lang="ru-RU" sz="2400" b="1"/>
              <a:t>трех</a:t>
            </a:r>
            <a:r>
              <a:rPr lang="ru-RU" sz="2400"/>
              <a:t> одинаковых цифр</a:t>
            </a:r>
            <a:r>
              <a:rPr lang="en-US" sz="2400"/>
              <a:t> </a:t>
            </a:r>
            <a:r>
              <a:rPr lang="ru-RU" sz="2400"/>
              <a:t>подряд</a:t>
            </a:r>
          </a:p>
          <a:p>
            <a:pPr marL="447675" lvl="1" indent="-258763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2400"/>
              <a:t>если </a:t>
            </a:r>
            <a:r>
              <a:rPr lang="ru-RU" sz="2400" b="1"/>
              <a:t>младшая</a:t>
            </a:r>
            <a:r>
              <a:rPr lang="ru-RU" sz="2400"/>
              <a:t> цифра (только </a:t>
            </a:r>
            <a:r>
              <a:rPr lang="ru-RU" sz="2400" b="1"/>
              <a:t>одна</a:t>
            </a:r>
            <a:r>
              <a:rPr lang="ru-RU" sz="2400"/>
              <a:t>!) стоит </a:t>
            </a:r>
            <a:r>
              <a:rPr lang="ru-RU" sz="2400" b="1"/>
              <a:t>слева</a:t>
            </a:r>
            <a:r>
              <a:rPr lang="ru-RU" sz="2400"/>
              <a:t> от старшей, она вычитается из суммы </a:t>
            </a:r>
            <a:r>
              <a:rPr lang="en-US" sz="2400"/>
              <a:t>(</a:t>
            </a:r>
            <a:r>
              <a:rPr lang="ru-RU" sz="2400" i="1"/>
              <a:t>частично</a:t>
            </a:r>
            <a:r>
              <a:rPr lang="ru-RU" sz="2400"/>
              <a:t> непозиционная!)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ru-RU" sz="2400" b="1">
                <a:solidFill>
                  <a:schemeClr val="accent2"/>
                </a:solidFill>
              </a:rPr>
              <a:t>Примеры</a:t>
            </a:r>
            <a:r>
              <a:rPr lang="en-US" sz="2400" b="1">
                <a:solidFill>
                  <a:schemeClr val="accent2"/>
                </a:solidFill>
              </a:rPr>
              <a:t>:</a:t>
            </a:r>
            <a:r>
              <a:rPr lang="ru-RU" sz="2400" b="1">
                <a:solidFill>
                  <a:schemeClr val="accent2"/>
                </a:solidFill>
              </a:rPr>
              <a:t>   </a:t>
            </a:r>
          </a:p>
          <a:p>
            <a:pPr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ru-RU" sz="2400"/>
              <a:t>        </a:t>
            </a:r>
            <a:r>
              <a:rPr lang="en-US" sz="2400"/>
              <a:t>MDC</a:t>
            </a:r>
            <a:r>
              <a:rPr lang="en-US" sz="2400" b="1">
                <a:solidFill>
                  <a:srgbClr val="FF0000"/>
                </a:solidFill>
              </a:rPr>
              <a:t>X</a:t>
            </a:r>
            <a:r>
              <a:rPr lang="en-US" sz="2400"/>
              <a:t>L</a:t>
            </a:r>
            <a:r>
              <a:rPr lang="en-US" sz="2400" b="1">
                <a:solidFill>
                  <a:srgbClr val="FF0000"/>
                </a:solidFill>
              </a:rPr>
              <a:t>I</a:t>
            </a:r>
            <a:r>
              <a:rPr lang="en-US" sz="2400"/>
              <a:t>V =</a:t>
            </a:r>
            <a:endParaRPr lang="ru-RU" sz="2400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2700338" y="3860800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1000</a:t>
            </a:r>
            <a:endParaRPr lang="ru-RU" sz="240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3492500" y="3860800"/>
            <a:ext cx="955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+ 500</a:t>
            </a:r>
            <a:endParaRPr lang="ru-RU" sz="2400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4356100" y="3860800"/>
            <a:ext cx="955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+ 100</a:t>
            </a:r>
            <a:endParaRPr lang="ru-RU" sz="2400"/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5221288" y="3860800"/>
            <a:ext cx="77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– 10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5868988" y="3860800"/>
            <a:ext cx="785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+ 50</a:t>
            </a:r>
            <a:endParaRPr lang="ru-RU" sz="2400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6588125" y="3860800"/>
            <a:ext cx="60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– 1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7092950" y="3860800"/>
            <a:ext cx="615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+ 5</a:t>
            </a:r>
            <a:endParaRPr lang="ru-RU" sz="2400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1116013" y="4400550"/>
            <a:ext cx="5208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2389 = 2000   +   300   +    80    +    9</a:t>
            </a:r>
            <a:endParaRPr lang="ru-RU" sz="2400"/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1189038" y="5913438"/>
            <a:ext cx="4287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2389 = M M C C C L X X X I X</a:t>
            </a:r>
            <a:endParaRPr lang="ru-RU" sz="2400"/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2168525" y="5181600"/>
            <a:ext cx="776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M M</a:t>
            </a:r>
            <a:endParaRPr lang="ru-RU" sz="2400" b="1"/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3340100" y="4760913"/>
            <a:ext cx="1008063" cy="936625"/>
            <a:chOff x="1247" y="2523"/>
            <a:chExt cx="635" cy="590"/>
          </a:xfrm>
        </p:grpSpPr>
        <p:sp>
          <p:nvSpPr>
            <p:cNvPr id="6172" name="Oval 26"/>
            <p:cNvSpPr>
              <a:spLocks noChangeArrowheads="1"/>
            </p:cNvSpPr>
            <p:nvPr/>
          </p:nvSpPr>
          <p:spPr bwMode="auto">
            <a:xfrm>
              <a:off x="1247" y="2750"/>
              <a:ext cx="635" cy="36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3" name="Line 27"/>
            <p:cNvSpPr>
              <a:spLocks noChangeShapeType="1"/>
            </p:cNvSpPr>
            <p:nvPr/>
          </p:nvSpPr>
          <p:spPr bwMode="auto">
            <a:xfrm flipV="1">
              <a:off x="1565" y="2523"/>
              <a:ext cx="0" cy="22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88" name="Rectangle 24"/>
          <p:cNvSpPr>
            <a:spLocks noChangeArrowheads="1"/>
          </p:cNvSpPr>
          <p:nvPr/>
        </p:nvSpPr>
        <p:spPr bwMode="auto">
          <a:xfrm>
            <a:off x="3421063" y="5192713"/>
            <a:ext cx="846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CCC</a:t>
            </a:r>
            <a:endParaRPr lang="ru-RU" sz="2400" b="1"/>
          </a:p>
        </p:txBody>
      </p: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4589463" y="4760913"/>
            <a:ext cx="1008062" cy="936625"/>
            <a:chOff x="1247" y="2523"/>
            <a:chExt cx="635" cy="590"/>
          </a:xfrm>
        </p:grpSpPr>
        <p:sp>
          <p:nvSpPr>
            <p:cNvPr id="6170" name="Oval 29"/>
            <p:cNvSpPr>
              <a:spLocks noChangeArrowheads="1"/>
            </p:cNvSpPr>
            <p:nvPr/>
          </p:nvSpPr>
          <p:spPr bwMode="auto">
            <a:xfrm>
              <a:off x="1247" y="2750"/>
              <a:ext cx="635" cy="36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1" name="Line 30"/>
            <p:cNvSpPr>
              <a:spLocks noChangeShapeType="1"/>
            </p:cNvSpPr>
            <p:nvPr/>
          </p:nvSpPr>
          <p:spPr bwMode="auto">
            <a:xfrm flipV="1">
              <a:off x="1565" y="2523"/>
              <a:ext cx="0" cy="22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95" name="Rectangle 31"/>
          <p:cNvSpPr>
            <a:spLocks noChangeArrowheads="1"/>
          </p:cNvSpPr>
          <p:nvPr/>
        </p:nvSpPr>
        <p:spPr bwMode="auto">
          <a:xfrm>
            <a:off x="4605338" y="5192713"/>
            <a:ext cx="979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LXXX</a:t>
            </a:r>
            <a:endParaRPr lang="ru-RU" sz="2400" b="1"/>
          </a:p>
        </p:txBody>
      </p: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5637213" y="4760913"/>
            <a:ext cx="1008062" cy="936625"/>
            <a:chOff x="1247" y="2523"/>
            <a:chExt cx="635" cy="590"/>
          </a:xfrm>
        </p:grpSpPr>
        <p:sp>
          <p:nvSpPr>
            <p:cNvPr id="6168" name="Oval 33"/>
            <p:cNvSpPr>
              <a:spLocks noChangeArrowheads="1"/>
            </p:cNvSpPr>
            <p:nvPr/>
          </p:nvSpPr>
          <p:spPr bwMode="auto">
            <a:xfrm>
              <a:off x="1247" y="2750"/>
              <a:ext cx="635" cy="36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9" name="Line 34"/>
            <p:cNvSpPr>
              <a:spLocks noChangeShapeType="1"/>
            </p:cNvSpPr>
            <p:nvPr/>
          </p:nvSpPr>
          <p:spPr bwMode="auto">
            <a:xfrm flipV="1">
              <a:off x="1565" y="2523"/>
              <a:ext cx="0" cy="22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99" name="Rectangle 35"/>
          <p:cNvSpPr>
            <a:spLocks noChangeArrowheads="1"/>
          </p:cNvSpPr>
          <p:nvPr/>
        </p:nvSpPr>
        <p:spPr bwMode="auto">
          <a:xfrm>
            <a:off x="5905500" y="5192713"/>
            <a:ext cx="471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IX</a:t>
            </a:r>
            <a:endParaRPr lang="ru-RU" sz="2400" b="1"/>
          </a:p>
        </p:txBody>
      </p:sp>
      <p:sp>
        <p:nvSpPr>
          <p:cNvPr id="11300" name="Rectangle 36"/>
          <p:cNvSpPr>
            <a:spLocks noChangeArrowheads="1"/>
          </p:cNvSpPr>
          <p:nvPr/>
        </p:nvSpPr>
        <p:spPr bwMode="auto">
          <a:xfrm>
            <a:off x="7669213" y="3860800"/>
            <a:ext cx="1125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= </a:t>
            </a:r>
            <a:r>
              <a:rPr lang="en-US" sz="2400"/>
              <a:t>1</a:t>
            </a:r>
            <a:r>
              <a:rPr lang="ru-RU" sz="2400"/>
              <a:t>644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build="p" bldLvl="2"/>
      <p:bldP spid="11271" grpId="0"/>
      <p:bldP spid="11272" grpId="0"/>
      <p:bldP spid="11273" grpId="0"/>
      <p:bldP spid="11275" grpId="0"/>
      <p:bldP spid="11276" grpId="0"/>
      <p:bldP spid="11277" grpId="0"/>
      <p:bldP spid="11278" grpId="0"/>
      <p:bldP spid="11281" grpId="0"/>
      <p:bldP spid="11282" grpId="0"/>
      <p:bldP spid="11283" grpId="0"/>
      <p:bldP spid="11288" grpId="0"/>
      <p:bldP spid="11295" grpId="0"/>
      <p:bldP spid="11299" grpId="0"/>
      <p:bldP spid="11300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511300"/>
            <a:ext cx="8723313" cy="1508125"/>
          </a:xfrm>
        </p:spPr>
        <p:txBody>
          <a:bodyPr/>
          <a:lstStyle/>
          <a:p>
            <a:pPr eaLnBrk="1" hangingPunct="1"/>
            <a:r>
              <a:rPr lang="ru-RU" sz="7200" b="1">
                <a:solidFill>
                  <a:schemeClr val="accent2"/>
                </a:solidFill>
              </a:rPr>
              <a:t>Системы счисления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11188" y="4041775"/>
            <a:ext cx="8369300" cy="1397000"/>
          </a:xfrm>
          <a:noFill/>
        </p:spPr>
        <p:txBody>
          <a:bodyPr/>
          <a:lstStyle/>
          <a:p>
            <a:pPr marL="1976438" indent="-1976438" algn="l" eaLnBrk="1" hangingPunct="1">
              <a:lnSpc>
                <a:spcPct val="80000"/>
              </a:lnSpc>
            </a:pPr>
            <a:r>
              <a:rPr lang="ru-RU" sz="4000" b="1"/>
              <a:t>Тема 5. Другие системы счисления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96B408-9771-4941-8A26-1D67DE6D4EBD}" type="slidenum">
              <a:rPr lang="ru-RU" smtClean="0"/>
              <a:pPr/>
              <a:t>51</a:t>
            </a:fld>
            <a:endParaRPr lang="ru-RU"/>
          </a:p>
        </p:txBody>
      </p:sp>
      <p:sp>
        <p:nvSpPr>
          <p:cNvPr id="52227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228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Троичная уравновешенная система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0" y="2371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22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9000" y="1341438"/>
            <a:ext cx="485775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792163" y="4165600"/>
            <a:ext cx="76327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000" b="1"/>
              <a:t>Задача Баше:</a:t>
            </a:r>
          </a:p>
          <a:p>
            <a:pPr marL="622300" lvl="1" algn="just"/>
            <a:r>
              <a:rPr lang="ru-RU" sz="2000"/>
              <a:t>Найти такой набор из </a:t>
            </a:r>
            <a:r>
              <a:rPr lang="ru-RU" sz="2000" b="1"/>
              <a:t>4 гирь</a:t>
            </a:r>
            <a:r>
              <a:rPr lang="ru-RU" sz="2000"/>
              <a:t>, чтобы с их помощью на чашечках равноплечных весов можно было взвесить груз массой </a:t>
            </a:r>
            <a:r>
              <a:rPr lang="ru-RU" sz="2000" b="1"/>
              <a:t>от 1 до 40 кг </a:t>
            </a:r>
            <a:r>
              <a:rPr lang="ru-RU" sz="2000"/>
              <a:t>включительно. Гири можно располагать на любой чашке весов. 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39D5E0-7594-4BF3-9ECE-8E4FE59FC0E3}" type="slidenum">
              <a:rPr lang="ru-RU" smtClean="0"/>
              <a:pPr/>
              <a:t>52</a:t>
            </a:fld>
            <a:endParaRPr lang="ru-RU"/>
          </a:p>
        </p:txBody>
      </p:sp>
      <p:sp>
        <p:nvSpPr>
          <p:cNvPr id="53251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3252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Троичная уравновешенная система</a:t>
            </a:r>
          </a:p>
        </p:txBody>
      </p:sp>
      <p:pic>
        <p:nvPicPr>
          <p:cNvPr id="5325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981075"/>
            <a:ext cx="3348037" cy="177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4464050" y="1052513"/>
            <a:ext cx="3476625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/>
              <a:t>+ </a:t>
            </a:r>
            <a:r>
              <a:rPr lang="en-US" sz="3200" b="1"/>
              <a:t>1</a:t>
            </a:r>
            <a:r>
              <a:rPr lang="ru-RU" sz="3200"/>
              <a:t>	гиря справа</a:t>
            </a:r>
          </a:p>
          <a:p>
            <a:r>
              <a:rPr lang="ru-RU" sz="3200"/>
              <a:t>   </a:t>
            </a:r>
            <a:r>
              <a:rPr lang="ru-RU" sz="3200" b="1"/>
              <a:t>0</a:t>
            </a:r>
            <a:r>
              <a:rPr lang="ru-RU" sz="3200"/>
              <a:t>	гиря снята</a:t>
            </a:r>
          </a:p>
          <a:p>
            <a:r>
              <a:rPr lang="ru-RU" sz="3200" b="1"/>
              <a:t>– 1</a:t>
            </a:r>
            <a:r>
              <a:rPr lang="ru-RU" sz="3200"/>
              <a:t>	гиря слева   </a:t>
            </a: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503238" y="2997200"/>
            <a:ext cx="7451725" cy="319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 b="1"/>
              <a:t>Веса гирь:</a:t>
            </a:r>
          </a:p>
          <a:p>
            <a:pPr marL="622300" lvl="1" algn="just"/>
            <a:r>
              <a:rPr lang="ru-RU" sz="2400"/>
              <a:t>1 кг, 3 кг, 9 кг, 27 кг</a:t>
            </a:r>
          </a:p>
          <a:p>
            <a:pPr algn="just"/>
            <a:r>
              <a:rPr lang="ru-RU" sz="2400" b="1"/>
              <a:t>Пример:</a:t>
            </a:r>
          </a:p>
          <a:p>
            <a:pPr marL="622300" lvl="1" algn="just"/>
            <a:r>
              <a:rPr lang="ru-RU" sz="2400"/>
              <a:t>27 кг + 9 кг + 3 кг + 1 кг = 40 кг</a:t>
            </a:r>
          </a:p>
          <a:p>
            <a:pPr marL="622300" lvl="1" algn="just"/>
            <a:r>
              <a:rPr lang="ru-RU" sz="3600"/>
              <a:t>   </a:t>
            </a:r>
            <a:r>
              <a:rPr lang="ru-RU" sz="3600">
                <a:solidFill>
                  <a:schemeClr val="accent2"/>
                </a:solidFill>
              </a:rPr>
              <a:t>1     1    1    1</a:t>
            </a:r>
            <a:r>
              <a:rPr lang="ru-RU" sz="3600" baseline="-25000">
                <a:solidFill>
                  <a:schemeClr val="accent2"/>
                </a:solidFill>
              </a:rPr>
              <a:t>3ур</a:t>
            </a:r>
            <a:r>
              <a:rPr lang="ru-RU" sz="3600" baseline="-25000"/>
              <a:t> </a:t>
            </a:r>
            <a:r>
              <a:rPr lang="ru-RU" sz="3600"/>
              <a:t>=</a:t>
            </a:r>
          </a:p>
          <a:p>
            <a:pPr algn="just"/>
            <a:r>
              <a:rPr lang="ru-RU" sz="2400" b="1"/>
              <a:t>Реализация:</a:t>
            </a:r>
          </a:p>
          <a:p>
            <a:pPr marL="622300" lvl="1" algn="just"/>
            <a:r>
              <a:rPr lang="ru-RU" sz="2400"/>
              <a:t>ЭВМ «Сетунь», Н.П. Брусенцов (1958)</a:t>
            </a:r>
          </a:p>
          <a:p>
            <a:pPr marL="622300" lvl="1" algn="just"/>
            <a:r>
              <a:rPr lang="ru-RU" sz="2400"/>
              <a:t>50 промышленных образцов</a:t>
            </a:r>
            <a:endParaRPr lang="ru-RU" sz="3600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5256213" y="4400550"/>
            <a:ext cx="692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/>
              <a:t>40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356100" y="2781300"/>
            <a:ext cx="3743325" cy="663575"/>
            <a:chOff x="363" y="2137"/>
            <a:chExt cx="2358" cy="418"/>
          </a:xfrm>
        </p:grpSpPr>
        <p:sp>
          <p:nvSpPr>
            <p:cNvPr id="53258" name="Text Box 11"/>
            <p:cNvSpPr txBox="1">
              <a:spLocks noChangeArrowheads="1"/>
            </p:cNvSpPr>
            <p:nvPr/>
          </p:nvSpPr>
          <p:spPr bwMode="auto">
            <a:xfrm>
              <a:off x="657" y="2204"/>
              <a:ext cx="2064" cy="304"/>
            </a:xfrm>
            <a:prstGeom prst="rect">
              <a:avLst/>
            </a:prstGeom>
            <a:solidFill>
              <a:srgbClr val="D1D1FF"/>
            </a:solidFill>
            <a:ln w="25400">
              <a:solidFill>
                <a:srgbClr val="00008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2400" b="1"/>
                <a:t>  Троичная система!</a:t>
              </a:r>
            </a:p>
          </p:txBody>
        </p:sp>
        <p:sp>
          <p:nvSpPr>
            <p:cNvPr id="53259" name="Oval 12"/>
            <p:cNvSpPr>
              <a:spLocks noChangeArrowheads="1"/>
            </p:cNvSpPr>
            <p:nvPr/>
          </p:nvSpPr>
          <p:spPr bwMode="auto">
            <a:xfrm>
              <a:off x="363" y="2137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4400" b="1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  <a:endParaRPr lang="ru-RU" sz="4400" b="1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45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45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45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45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45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45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45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45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8" grpId="0"/>
      <p:bldP spid="64519" grpId="0" build="p"/>
      <p:bldP spid="645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613FC2-704D-4811-A7E1-9219173F9BF1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7171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Примеры:</a:t>
            </a:r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468313" y="1125538"/>
            <a:ext cx="1857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/>
              <a:t>3768</a:t>
            </a:r>
            <a:r>
              <a:rPr lang="ru-RU" sz="4400" b="1" baseline="-25000"/>
              <a:t> </a:t>
            </a:r>
            <a:r>
              <a:rPr lang="ru-RU" sz="4400" b="1"/>
              <a:t>=</a:t>
            </a: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468313" y="2444750"/>
            <a:ext cx="1857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/>
              <a:t>2983</a:t>
            </a:r>
            <a:r>
              <a:rPr lang="ru-RU" sz="4400" b="1" baseline="-25000"/>
              <a:t> </a:t>
            </a:r>
            <a:r>
              <a:rPr lang="ru-RU" sz="4400" b="1"/>
              <a:t>=</a:t>
            </a:r>
          </a:p>
        </p:txBody>
      </p:sp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468313" y="3763963"/>
            <a:ext cx="1857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/>
              <a:t>1452</a:t>
            </a:r>
            <a:r>
              <a:rPr lang="ru-RU" sz="4400" b="1" baseline="-25000"/>
              <a:t> </a:t>
            </a:r>
            <a:r>
              <a:rPr lang="ru-RU" sz="4400" b="1"/>
              <a:t>=</a:t>
            </a:r>
          </a:p>
        </p:txBody>
      </p:sp>
      <p:sp>
        <p:nvSpPr>
          <p:cNvPr id="7176" name="Rectangle 7"/>
          <p:cNvSpPr>
            <a:spLocks noChangeArrowheads="1"/>
          </p:cNvSpPr>
          <p:nvPr/>
        </p:nvSpPr>
        <p:spPr bwMode="auto">
          <a:xfrm>
            <a:off x="468313" y="5084763"/>
            <a:ext cx="1857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/>
              <a:t>1999</a:t>
            </a:r>
            <a:r>
              <a:rPr lang="ru-RU" sz="4400" b="1" baseline="-25000"/>
              <a:t> </a:t>
            </a:r>
            <a:r>
              <a:rPr lang="ru-RU" sz="4400" b="1"/>
              <a:t>=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675E58-0850-43F0-B800-FF83F09F1E4D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8195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Римская система счисления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95288" y="908050"/>
            <a:ext cx="8353425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ru-RU" sz="2400" b="1">
                <a:solidFill>
                  <a:srgbClr val="FF0000"/>
                </a:solidFill>
              </a:rPr>
              <a:t>Недостатки</a:t>
            </a:r>
            <a:r>
              <a:rPr lang="en-US" sz="2400" b="1">
                <a:solidFill>
                  <a:schemeClr val="accent2"/>
                </a:solidFill>
              </a:rPr>
              <a:t>:</a:t>
            </a:r>
            <a:endParaRPr lang="ru-RU" sz="2400" b="1">
              <a:solidFill>
                <a:schemeClr val="accent2"/>
              </a:solidFill>
            </a:endParaRPr>
          </a:p>
          <a:p>
            <a:pPr marL="806450" lvl="1" indent="-34925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2400"/>
              <a:t>для записи </a:t>
            </a:r>
            <a:r>
              <a:rPr lang="ru-RU" sz="2400" b="1"/>
              <a:t>больших чисел</a:t>
            </a:r>
            <a:r>
              <a:rPr lang="ru-RU" sz="2400"/>
              <a:t> (</a:t>
            </a:r>
            <a:r>
              <a:rPr lang="en-US" sz="2400"/>
              <a:t>&gt;3999) </a:t>
            </a:r>
            <a:r>
              <a:rPr lang="ru-RU" sz="2400"/>
              <a:t>надо вводить новые знаки-цифры (</a:t>
            </a:r>
            <a:r>
              <a:rPr lang="en-US" sz="2400" b="1" u="sng"/>
              <a:t>V,</a:t>
            </a:r>
            <a:r>
              <a:rPr lang="en-US" sz="2400" b="1"/>
              <a:t> </a:t>
            </a:r>
            <a:r>
              <a:rPr lang="en-US" sz="2400" b="1" u="sng"/>
              <a:t>X</a:t>
            </a:r>
            <a:r>
              <a:rPr lang="en-US" sz="2400" b="1"/>
              <a:t>, </a:t>
            </a:r>
            <a:r>
              <a:rPr lang="en-US" sz="2400" b="1" u="sng"/>
              <a:t>L</a:t>
            </a:r>
            <a:r>
              <a:rPr lang="en-US" sz="2400" b="1"/>
              <a:t>, </a:t>
            </a:r>
            <a:r>
              <a:rPr lang="en-US" sz="2400" b="1" u="sng"/>
              <a:t>C</a:t>
            </a:r>
            <a:r>
              <a:rPr lang="en-US" sz="2400" b="1"/>
              <a:t>, </a:t>
            </a:r>
            <a:r>
              <a:rPr lang="en-US" sz="2400" b="1" u="sng"/>
              <a:t>D</a:t>
            </a:r>
            <a:r>
              <a:rPr lang="en-US" sz="2400" b="1"/>
              <a:t>, </a:t>
            </a:r>
            <a:r>
              <a:rPr lang="en-US" sz="2400" b="1" u="sng"/>
              <a:t>M</a:t>
            </a:r>
            <a:r>
              <a:rPr lang="en-US" sz="2400"/>
              <a:t>)</a:t>
            </a:r>
            <a:endParaRPr lang="ru-RU" sz="2400" u="sng"/>
          </a:p>
          <a:p>
            <a:pPr marL="806450" lvl="1" indent="-34925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2400"/>
              <a:t>как записать дробные числа?</a:t>
            </a:r>
          </a:p>
          <a:p>
            <a:pPr marL="806450" lvl="1" indent="-34925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2400"/>
              <a:t>как выполнять арифметические действия:</a:t>
            </a:r>
            <a:br>
              <a:rPr lang="ru-RU" sz="2400"/>
            </a:br>
            <a:r>
              <a:rPr lang="ru-RU" sz="2400"/>
              <a:t>       </a:t>
            </a:r>
            <a:r>
              <a:rPr lang="ru-RU" sz="2400" b="1"/>
              <a:t>CCCLIX + CLXXIV =?</a:t>
            </a:r>
            <a:r>
              <a:rPr lang="ru-RU" sz="2400"/>
              <a:t> </a:t>
            </a:r>
          </a:p>
          <a:p>
            <a:pPr eaLnBrk="0" hangingPunct="0">
              <a:spcBef>
                <a:spcPct val="90000"/>
              </a:spcBef>
              <a:buFont typeface="Wingdings" pitchFamily="2" charset="2"/>
              <a:buNone/>
            </a:pPr>
            <a:r>
              <a:rPr lang="ru-RU" sz="2400" b="1">
                <a:solidFill>
                  <a:schemeClr val="accent2"/>
                </a:solidFill>
              </a:rPr>
              <a:t>Где используется</a:t>
            </a:r>
            <a:r>
              <a:rPr lang="en-US" sz="2400" b="1">
                <a:solidFill>
                  <a:schemeClr val="accent2"/>
                </a:solidFill>
              </a:rPr>
              <a:t>:</a:t>
            </a:r>
            <a:endParaRPr lang="ru-RU" sz="2400" b="1">
              <a:solidFill>
                <a:schemeClr val="accent2"/>
              </a:solidFill>
            </a:endParaRPr>
          </a:p>
          <a:p>
            <a:pPr marL="806450" lvl="1" indent="-34925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/>
              <a:t> </a:t>
            </a:r>
            <a:r>
              <a:rPr lang="ru-RU" sz="2400"/>
              <a:t>номера глав в книгах:</a:t>
            </a:r>
            <a:endParaRPr lang="en-US" sz="2400" b="1" i="1"/>
          </a:p>
          <a:p>
            <a:pPr marL="806450" lvl="1" indent="-34925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/>
              <a:t> </a:t>
            </a:r>
            <a:r>
              <a:rPr lang="ru-RU" sz="2400"/>
              <a:t>обозначение веков: «</a:t>
            </a:r>
            <a:r>
              <a:rPr lang="ru-RU" sz="2400" b="1" i="1"/>
              <a:t>Пираты </a:t>
            </a:r>
            <a:r>
              <a:rPr lang="en-US" sz="2400" b="1" i="1"/>
              <a:t>XX </a:t>
            </a:r>
            <a:r>
              <a:rPr lang="ru-RU" sz="2400" b="1" i="1"/>
              <a:t>века»</a:t>
            </a:r>
          </a:p>
          <a:p>
            <a:pPr marL="806450" lvl="1" indent="-34925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/>
              <a:t> </a:t>
            </a:r>
            <a:r>
              <a:rPr lang="ru-RU" sz="2400"/>
              <a:t>циферблат часов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endParaRPr lang="ru-RU" sz="2400"/>
          </a:p>
        </p:txBody>
      </p:sp>
      <p:pic>
        <p:nvPicPr>
          <p:cNvPr id="13317" name="Picture 5" descr="chapter"/>
          <p:cNvPicPr>
            <a:picLocks noChangeAspect="1" noChangeArrowheads="1"/>
          </p:cNvPicPr>
          <p:nvPr/>
        </p:nvPicPr>
        <p:blipFill>
          <a:blip r:embed="rId3" cstate="print">
            <a:lum bright="-48000" contrast="66000"/>
          </a:blip>
          <a:srcRect r="798" b="16708"/>
          <a:stretch>
            <a:fillRect/>
          </a:stretch>
        </p:blipFill>
        <p:spPr bwMode="auto">
          <a:xfrm>
            <a:off x="4608513" y="3500438"/>
            <a:ext cx="4141787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6" descr="cloclRoman"/>
          <p:cNvPicPr>
            <a:picLocks noChangeAspect="1" noChangeArrowheads="1"/>
          </p:cNvPicPr>
          <p:nvPr/>
        </p:nvPicPr>
        <p:blipFill>
          <a:blip r:embed="rId4" cstate="print"/>
          <a:srcRect t="15900" r="101" b="16800"/>
          <a:stretch>
            <a:fillRect/>
          </a:stretch>
        </p:blipFill>
        <p:spPr bwMode="auto">
          <a:xfrm>
            <a:off x="4140200" y="5084763"/>
            <a:ext cx="1497013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33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9802E1-532D-41B7-B966-EBBFD16F5D37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9219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Славянская система счисления</a:t>
            </a:r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431800" y="873125"/>
            <a:ext cx="643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/>
              <a:t>алфавитная система счисления (непозиционная)</a:t>
            </a:r>
          </a:p>
        </p:txBody>
      </p:sp>
      <p:pic>
        <p:nvPicPr>
          <p:cNvPr id="9222" name="Picture 5" descr="Безимени-1"/>
          <p:cNvPicPr>
            <a:picLocks noChangeAspect="1" noChangeArrowheads="1"/>
          </p:cNvPicPr>
          <p:nvPr/>
        </p:nvPicPr>
        <p:blipFill>
          <a:blip r:embed="rId3" cstate="print">
            <a:lum contrast="18000"/>
          </a:blip>
          <a:srcRect/>
          <a:stretch>
            <a:fillRect/>
          </a:stretch>
        </p:blipFill>
        <p:spPr bwMode="auto">
          <a:xfrm>
            <a:off x="611188" y="1341438"/>
            <a:ext cx="7993062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5163" y="1311275"/>
            <a:ext cx="7847012" cy="522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22"/>
          <p:cNvSpPr>
            <a:spLocks noChangeArrowheads="1"/>
          </p:cNvSpPr>
          <p:nvPr/>
        </p:nvSpPr>
        <p:spPr bwMode="auto">
          <a:xfrm>
            <a:off x="6945313" y="4852988"/>
            <a:ext cx="1878012" cy="1019175"/>
          </a:xfrm>
          <a:prstGeom prst="wedgeRoundRectCallout">
            <a:avLst>
              <a:gd name="adj1" fmla="val -83420"/>
              <a:gd name="adj2" fmla="val -56398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b="1" dirty="0"/>
              <a:t>Часы Суздальского Кремля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5C9DA2-653D-4C0B-97AB-36494FAAB7A8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10243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Позиционные системы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95288" y="908050"/>
            <a:ext cx="8424862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ru-RU" sz="2400" b="1">
                <a:solidFill>
                  <a:schemeClr val="accent2"/>
                </a:solidFill>
              </a:rPr>
              <a:t>Позиционная система: </a:t>
            </a:r>
            <a:r>
              <a:rPr lang="ru-RU" sz="2400"/>
              <a:t>значение цифры определяется ее позицией в записи числа.</a:t>
            </a:r>
            <a:endParaRPr lang="ru-RU" sz="2400" b="1">
              <a:solidFill>
                <a:schemeClr val="accent2"/>
              </a:solidFill>
            </a:endParaRPr>
          </a:p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ru-RU" sz="2000" b="1">
                <a:solidFill>
                  <a:schemeClr val="accent2"/>
                </a:solidFill>
              </a:rPr>
              <a:t>Десятичная система:</a:t>
            </a:r>
            <a:r>
              <a:rPr lang="ru-RU" sz="2400" b="1">
                <a:solidFill>
                  <a:schemeClr val="accent2"/>
                </a:solidFill>
              </a:rPr>
              <a:t> </a:t>
            </a:r>
            <a:br>
              <a:rPr lang="ru-RU" sz="2400" b="1">
                <a:solidFill>
                  <a:schemeClr val="accent2"/>
                </a:solidFill>
              </a:rPr>
            </a:br>
            <a:r>
              <a:rPr lang="ru-RU" sz="2000"/>
              <a:t>первоначально – счет на пальцах</a:t>
            </a:r>
            <a:br>
              <a:rPr lang="ru-RU" sz="2000"/>
            </a:br>
            <a:r>
              <a:rPr lang="ru-RU" sz="2000"/>
              <a:t>изобретена в Индии, заимствована арабами, завезена в Европу</a:t>
            </a:r>
          </a:p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ru-RU" sz="2000" b="1"/>
              <a:t>Алфавит: </a:t>
            </a:r>
            <a:r>
              <a:rPr lang="en-US" sz="2000"/>
              <a:t>0, 1, 2, 3, 4, 5, 6, 7, 8, 9</a:t>
            </a:r>
            <a:br>
              <a:rPr lang="en-US" sz="2000"/>
            </a:br>
            <a:r>
              <a:rPr lang="ru-RU" sz="2000" b="1"/>
              <a:t>Основание</a:t>
            </a:r>
            <a:r>
              <a:rPr lang="ru-RU" sz="2000"/>
              <a:t> (количество цифр): </a:t>
            </a:r>
            <a:r>
              <a:rPr lang="ru-RU" sz="2000" b="1"/>
              <a:t>10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700338" y="4078288"/>
            <a:ext cx="1030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3  7  8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2700338" y="3789363"/>
            <a:ext cx="10080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solidFill>
                  <a:schemeClr val="accent2"/>
                </a:solidFill>
              </a:rPr>
              <a:t>2    1    0</a:t>
            </a:r>
          </a:p>
        </p:txBody>
      </p:sp>
      <p:sp>
        <p:nvSpPr>
          <p:cNvPr id="15369" name="Oval 9"/>
          <p:cNvSpPr>
            <a:spLocks noChangeArrowheads="1"/>
          </p:cNvSpPr>
          <p:nvPr/>
        </p:nvSpPr>
        <p:spPr bwMode="auto">
          <a:xfrm>
            <a:off x="2628900" y="3717925"/>
            <a:ext cx="1079500" cy="431800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3852863" y="3717925"/>
            <a:ext cx="1177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accent2"/>
                </a:solidFill>
              </a:rPr>
              <a:t>разряды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763713" y="3357563"/>
            <a:ext cx="3152775" cy="504825"/>
            <a:chOff x="1156" y="2568"/>
            <a:chExt cx="1986" cy="318"/>
          </a:xfrm>
        </p:grpSpPr>
        <p:sp>
          <p:nvSpPr>
            <p:cNvPr id="10259" name="Rectangle 11"/>
            <p:cNvSpPr>
              <a:spLocks noChangeArrowheads="1"/>
            </p:cNvSpPr>
            <p:nvPr/>
          </p:nvSpPr>
          <p:spPr bwMode="auto">
            <a:xfrm>
              <a:off x="1156" y="2568"/>
              <a:ext cx="198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b="1"/>
                <a:t>сотни   десятки   единицы</a:t>
              </a:r>
            </a:p>
          </p:txBody>
        </p:sp>
        <p:sp>
          <p:nvSpPr>
            <p:cNvPr id="10260" name="Line 12"/>
            <p:cNvSpPr>
              <a:spLocks noChangeShapeType="1"/>
            </p:cNvSpPr>
            <p:nvPr/>
          </p:nvSpPr>
          <p:spPr bwMode="auto">
            <a:xfrm>
              <a:off x="1565" y="2750"/>
              <a:ext cx="226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1" name="Line 13"/>
            <p:cNvSpPr>
              <a:spLocks noChangeShapeType="1"/>
            </p:cNvSpPr>
            <p:nvPr/>
          </p:nvSpPr>
          <p:spPr bwMode="auto">
            <a:xfrm flipH="1">
              <a:off x="2290" y="2750"/>
              <a:ext cx="226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2" name="Line 15"/>
            <p:cNvSpPr>
              <a:spLocks noChangeShapeType="1"/>
            </p:cNvSpPr>
            <p:nvPr/>
          </p:nvSpPr>
          <p:spPr bwMode="auto">
            <a:xfrm>
              <a:off x="2064" y="2750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3708400" y="465455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2987675" y="465455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FF0000"/>
                </a:solidFill>
              </a:rPr>
              <a:t>70</a:t>
            </a:r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2197100" y="4654550"/>
            <a:ext cx="693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FF0000"/>
                </a:solidFill>
              </a:rPr>
              <a:t>300</a:t>
            </a:r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3205163" y="443865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3636963" y="4438650"/>
            <a:ext cx="21590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 flipH="1">
            <a:off x="2628900" y="4438650"/>
            <a:ext cx="21590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3852863" y="4078288"/>
            <a:ext cx="320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= 3</a:t>
            </a:r>
            <a:r>
              <a:rPr lang="en-US" sz="2400" b="1">
                <a:cs typeface="Arial" charset="0"/>
              </a:rPr>
              <a:t>·</a:t>
            </a:r>
            <a:r>
              <a:rPr lang="ru-RU" sz="2400" b="1">
                <a:cs typeface="Arial" charset="0"/>
              </a:rPr>
              <a:t>10</a:t>
            </a:r>
            <a:r>
              <a:rPr lang="ru-RU" sz="2400" b="1" baseline="30000">
                <a:solidFill>
                  <a:schemeClr val="accent2"/>
                </a:solidFill>
                <a:cs typeface="Arial" charset="0"/>
              </a:rPr>
              <a:t>2 </a:t>
            </a:r>
            <a:r>
              <a:rPr lang="ru-RU" sz="2400" b="1">
                <a:cs typeface="Arial" charset="0"/>
              </a:rPr>
              <a:t>+ 7</a:t>
            </a:r>
            <a:r>
              <a:rPr lang="en-US" sz="2400" b="1">
                <a:cs typeface="Arial" charset="0"/>
              </a:rPr>
              <a:t>·</a:t>
            </a:r>
            <a:r>
              <a:rPr lang="ru-RU" sz="2400" b="1">
                <a:cs typeface="Arial" charset="0"/>
              </a:rPr>
              <a:t>10</a:t>
            </a:r>
            <a:r>
              <a:rPr lang="ru-RU" sz="2400" b="1" baseline="30000">
                <a:solidFill>
                  <a:schemeClr val="accent2"/>
                </a:solidFill>
                <a:cs typeface="Arial" charset="0"/>
              </a:rPr>
              <a:t>1 </a:t>
            </a:r>
            <a:r>
              <a:rPr lang="ru-RU" sz="2400" b="1">
                <a:cs typeface="Arial" charset="0"/>
              </a:rPr>
              <a:t>+ 8</a:t>
            </a:r>
            <a:r>
              <a:rPr lang="en-US" sz="2400" b="1">
                <a:cs typeface="Arial" charset="0"/>
              </a:rPr>
              <a:t>·</a:t>
            </a:r>
            <a:r>
              <a:rPr lang="ru-RU" sz="2400" b="1">
                <a:cs typeface="Arial" charset="0"/>
              </a:rPr>
              <a:t>10</a:t>
            </a:r>
            <a:r>
              <a:rPr lang="ru-RU" sz="2400" b="1" baseline="30000">
                <a:solidFill>
                  <a:schemeClr val="accent2"/>
                </a:solidFill>
                <a:cs typeface="Arial" charset="0"/>
              </a:rPr>
              <a:t>0</a:t>
            </a:r>
            <a:endParaRPr lang="en-US" sz="2400" b="1">
              <a:cs typeface="Arial" charset="0"/>
            </a:endParaRPr>
          </a:p>
        </p:txBody>
      </p:sp>
      <p:sp>
        <p:nvSpPr>
          <p:cNvPr id="15385" name="Rectangle 25"/>
          <p:cNvSpPr>
            <a:spLocks noChangeArrowheads="1"/>
          </p:cNvSpPr>
          <p:nvPr/>
        </p:nvSpPr>
        <p:spPr bwMode="auto">
          <a:xfrm>
            <a:off x="395288" y="5013325"/>
            <a:ext cx="856932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chemeClr val="accent2"/>
                </a:solidFill>
              </a:rPr>
              <a:t>Другие позиционные системы:</a:t>
            </a:r>
          </a:p>
          <a:p>
            <a:pPr marL="534988" lvl="1" indent="-171450">
              <a:buFontTx/>
              <a:buChar char="•"/>
            </a:pPr>
            <a:r>
              <a:rPr lang="ru-RU" sz="2000" b="1"/>
              <a:t>двоичная</a:t>
            </a:r>
            <a:r>
              <a:rPr lang="ru-RU" sz="2000"/>
              <a:t>, восьмеричная, </a:t>
            </a:r>
            <a:r>
              <a:rPr lang="ru-RU" sz="2000" b="1"/>
              <a:t>шестнадцатеричная</a:t>
            </a:r>
            <a:r>
              <a:rPr lang="ru-RU" sz="2000"/>
              <a:t> (информатика)</a:t>
            </a:r>
          </a:p>
          <a:p>
            <a:pPr marL="534988" lvl="1" indent="-171450">
              <a:buFontTx/>
              <a:buChar char="•"/>
            </a:pPr>
            <a:r>
              <a:rPr lang="ru-RU" sz="2000"/>
              <a:t>двенадцатеричная (1 фут = 12 дюймов, 1 шиллинг = 12 пенсов)</a:t>
            </a:r>
          </a:p>
          <a:p>
            <a:pPr marL="534988" lvl="1" indent="-171450">
              <a:buFontTx/>
              <a:buChar char="•"/>
            </a:pPr>
            <a:r>
              <a:rPr lang="ru-RU" sz="2000"/>
              <a:t>двадцатеричная (1 франк = 20 су)</a:t>
            </a:r>
          </a:p>
          <a:p>
            <a:pPr marL="534988" lvl="1" indent="-171450">
              <a:buFontTx/>
              <a:buChar char="•"/>
            </a:pPr>
            <a:r>
              <a:rPr lang="ru-RU" sz="2000"/>
              <a:t>шестидесятеричная (1 минута = 60 секунд, 1 час = 60 минут)</a:t>
            </a:r>
            <a:endParaRPr lang="ru-RU" sz="2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5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5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5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5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5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build="p"/>
      <p:bldP spid="15367" grpId="0"/>
      <p:bldP spid="15368" grpId="0"/>
      <p:bldP spid="15369" grpId="0" animBg="1"/>
      <p:bldP spid="15369" grpId="1" animBg="1"/>
      <p:bldP spid="15370" grpId="0"/>
      <p:bldP spid="15377" grpId="0"/>
      <p:bldP spid="15378" grpId="0"/>
      <p:bldP spid="15379" grpId="0"/>
      <p:bldP spid="15380" grpId="0" animBg="1"/>
      <p:bldP spid="15381" grpId="0" animBg="1"/>
      <p:bldP spid="15382" grpId="0" animBg="1"/>
      <p:bldP spid="15383" grpId="0"/>
      <p:bldP spid="15385" grpId="0" build="p" bldLvl="2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333FF"/>
      </a:hlink>
      <a:folHlink>
        <a:srgbClr val="CC0099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333FF"/>
        </a:hlink>
        <a:folHlink>
          <a:srgbClr val="CC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1184</TotalTime>
  <Words>2140</Words>
  <Application>Microsoft Office PowerPoint</Application>
  <PresentationFormat>Экран (4:3)</PresentationFormat>
  <Paragraphs>758</Paragraphs>
  <Slides>52</Slides>
  <Notes>46</Notes>
  <HiddenSlides>1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52</vt:i4>
      </vt:variant>
    </vt:vector>
  </HeadingPairs>
  <TitlesOfParts>
    <vt:vector size="59" baseType="lpstr">
      <vt:lpstr>Arial</vt:lpstr>
      <vt:lpstr>Arial Black</vt:lpstr>
      <vt:lpstr>Courier New</vt:lpstr>
      <vt:lpstr>Times New Roman</vt:lpstr>
      <vt:lpstr>Wingdings</vt:lpstr>
      <vt:lpstr>Оформление по умолчанию</vt:lpstr>
      <vt:lpstr>Формула</vt:lpstr>
      <vt:lpstr>Системы счисления</vt:lpstr>
      <vt:lpstr>Системы счисления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Системы счисления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Системы счисления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Системы счисления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Системы счисления</vt:lpstr>
      <vt:lpstr>Презентация PowerPoint</vt:lpstr>
      <vt:lpstr>Презентация PowerPoint</vt:lpstr>
    </vt:vector>
  </TitlesOfParts>
  <Company>163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kp</dc:creator>
  <cp:lastModifiedBy>Валерий А. Бессонников</cp:lastModifiedBy>
  <cp:revision>259</cp:revision>
  <dcterms:created xsi:type="dcterms:W3CDTF">2006-11-13T20:19:36Z</dcterms:created>
  <dcterms:modified xsi:type="dcterms:W3CDTF">2020-09-11T12:57:24Z</dcterms:modified>
</cp:coreProperties>
</file>